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Libre Franklin"/>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0" roundtripDataSignature="AMtx7mhbnvp/db9nOT9RxJtjeHAjyNt5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5" Type="http://schemas.openxmlformats.org/officeDocument/2006/relationships/notesMaster" Target="notesMasters/notesMaster1.xml"/><Relationship Id="rId19" Type="http://schemas.openxmlformats.org/officeDocument/2006/relationships/font" Target="fonts/LibreFranklin-boldItalic.fntdata"/><Relationship Id="rId6" Type="http://schemas.openxmlformats.org/officeDocument/2006/relationships/slide" Target="slides/slide1.xml"/><Relationship Id="rId18" Type="http://schemas.openxmlformats.org/officeDocument/2006/relationships/font" Target="fonts/LibreFranklin-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036b07fc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036b07fc5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35036b07fc5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Felix bloch and edward purcell pionered NMR technology for protons in 1946.</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Lauterbur inspired by Raymond damadian (cancer tissue and normal tissue is significantly different in NMR), results reproduced by Leon Saryan (they killed the rats to image them). He used back-projection imaging to help with localization (basically combining many 2d projections to create </a:t>
            </a:r>
            <a:r>
              <a:rPr lang="fr-FR"/>
              <a:t>localized</a:t>
            </a:r>
            <a:r>
              <a:rPr lang="fr-FR"/>
              <a:t> 2d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Sir Peter mansfield continued to Develop MRI technology, advancing the mathematical analysis used beyond backpropagation. He added slice selection to enable to excite only specific slices of the body, and enabling the practicality of MRI in real clinical settings by decreasing scan time from minutes to hours down to seconds.</a:t>
            </a:r>
            <a:endParaRPr/>
          </a:p>
        </p:txBody>
      </p:sp>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Th</a:t>
            </a:r>
            <a:endParaRPr/>
          </a:p>
        </p:txBody>
      </p:sp>
      <p:sp>
        <p:nvSpPr>
          <p:cNvPr id="139" name="Google Shape;1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6b3289932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56b328993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09894676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509894676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fr-FR" sz="1100"/>
              <a:t>Sometimes MRI uses contrast agents to get even clearer images.</a:t>
            </a:r>
            <a:br>
              <a:rPr lang="fr-FR" sz="1100"/>
            </a:br>
            <a:r>
              <a:rPr lang="fr-FR" sz="1100"/>
              <a:t>First, gadolinium contrast is injected into the bloodstream. Gadolinium is a metal that makes tissues with abnormal activity, like tumors or inflammation, appear brighter on the scan. It's generally very safe, but doctors avoid it in patients with severe kidney disease.</a:t>
            </a:r>
            <a:endParaRPr sz="1100"/>
          </a:p>
          <a:p>
            <a:pPr indent="0" lvl="0" marL="0" rtl="0" algn="l">
              <a:lnSpc>
                <a:spcPct val="115000"/>
              </a:lnSpc>
              <a:spcBef>
                <a:spcPts val="1200"/>
              </a:spcBef>
              <a:spcAft>
                <a:spcPts val="0"/>
              </a:spcAft>
              <a:buNone/>
            </a:pPr>
            <a:r>
              <a:rPr lang="fr-FR" sz="1100"/>
              <a:t>Another method is using hyperpolarized noble gases:</a:t>
            </a:r>
            <a:endParaRPr sz="1100"/>
          </a:p>
          <a:p>
            <a:pPr indent="0" lvl="0" marL="0" rtl="0" algn="l">
              <a:lnSpc>
                <a:spcPct val="115000"/>
              </a:lnSpc>
              <a:spcBef>
                <a:spcPts val="1200"/>
              </a:spcBef>
              <a:spcAft>
                <a:spcPts val="0"/>
              </a:spcAft>
              <a:buNone/>
            </a:pPr>
            <a:r>
              <a:rPr lang="fr-FR" sz="1100"/>
              <a:t>the spins of the gas atoms’ nuclei have been made artifically to align more with the magnetic field. </a:t>
            </a:r>
            <a:endParaRPr sz="1100"/>
          </a:p>
          <a:p>
            <a:pPr indent="0" lvl="0" marL="0" rtl="0" algn="l">
              <a:lnSpc>
                <a:spcPct val="115000"/>
              </a:lnSpc>
              <a:spcBef>
                <a:spcPts val="1200"/>
              </a:spcBef>
              <a:spcAft>
                <a:spcPts val="0"/>
              </a:spcAft>
              <a:buNone/>
            </a:pPr>
            <a:r>
              <a:rPr lang="fr-FR" sz="1100"/>
              <a:t>In normal conditions, only a tiny fraction of atoms have their spins aligned.</a:t>
            </a:r>
            <a:endParaRPr sz="1100"/>
          </a:p>
          <a:p>
            <a:pPr indent="0" lvl="0" marL="0" rtl="0" algn="l">
              <a:lnSpc>
                <a:spcPct val="115000"/>
              </a:lnSpc>
              <a:spcBef>
                <a:spcPts val="0"/>
              </a:spcBef>
              <a:spcAft>
                <a:spcPts val="0"/>
              </a:spcAft>
              <a:buNone/>
            </a:pPr>
            <a:r>
              <a:rPr lang="fr-FR" sz="1100"/>
              <a:t>After </a:t>
            </a:r>
            <a:r>
              <a:rPr b="1" lang="fr-FR" sz="1100"/>
              <a:t>hyperpolarization</a:t>
            </a:r>
            <a:r>
              <a:rPr lang="fr-FR" sz="1100"/>
              <a:t>, a much larger percentage of atoms are aligned in the same direction.</a:t>
            </a:r>
            <a:endParaRPr sz="1100"/>
          </a:p>
          <a:p>
            <a:pPr indent="0" lvl="0" marL="0" rtl="0" algn="l">
              <a:lnSpc>
                <a:spcPct val="115000"/>
              </a:lnSpc>
              <a:spcBef>
                <a:spcPts val="0"/>
              </a:spcBef>
              <a:spcAft>
                <a:spcPts val="0"/>
              </a:spcAft>
              <a:buNone/>
            </a:pPr>
            <a:r>
              <a:rPr lang="fr-FR" sz="1100"/>
              <a:t>This </a:t>
            </a:r>
            <a:r>
              <a:rPr b="1" lang="fr-FR" sz="1100"/>
              <a:t>greatly increases</a:t>
            </a:r>
            <a:r>
              <a:rPr lang="fr-FR" sz="1100"/>
              <a:t> the strength of the magnetic signal they give off in an </a:t>
            </a:r>
            <a:r>
              <a:rPr lang="fr-FR" sz="1100">
                <a:extLst>
                  <a:ext uri="http://customooxmlschemas.google.com/">
                    <go:slidesCustomData xmlns:go="http://customooxmlschemas.google.com/" textRoundtripDataId="0"/>
                  </a:ext>
                </a:extLst>
              </a:rPr>
              <a:t>MRI</a:t>
            </a:r>
            <a:r>
              <a:rPr lang="fr-FR" sz="1100"/>
              <a:t> </a:t>
            </a:r>
            <a:endParaRPr sz="1100"/>
          </a:p>
          <a:p>
            <a:pPr indent="0" lvl="0" marL="0" rtl="0" algn="l">
              <a:lnSpc>
                <a:spcPct val="115000"/>
              </a:lnSpc>
              <a:spcBef>
                <a:spcPts val="1200"/>
              </a:spcBef>
              <a:spcAft>
                <a:spcPts val="0"/>
              </a:spcAft>
              <a:buClr>
                <a:schemeClr val="dk1"/>
              </a:buClr>
              <a:buSzPts val="1100"/>
              <a:buFont typeface="Arial"/>
              <a:buNone/>
            </a:pPr>
            <a:r>
              <a:rPr lang="fr-FR" sz="1100"/>
              <a:t> like helium-3, which are inhaled. This lets doctors see how air moves and how well gas is absorbed making it very useful for diagnosing lung diseases like asthma or emphysema.</a:t>
            </a:r>
            <a:endParaRPr sz="1100"/>
          </a:p>
          <a:p>
            <a:pPr indent="0" lvl="0" marL="0" rtl="0" algn="l">
              <a:spcBef>
                <a:spcPts val="1200"/>
              </a:spcBef>
              <a:spcAft>
                <a:spcPts val="0"/>
              </a:spcAft>
              <a:buNone/>
            </a:pPr>
            <a:r>
              <a:rPr lang="fr-FR"/>
              <a:t>potential risks so not recommended to everyone</a:t>
            </a:r>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036b07fc5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fr-FR"/>
              <a:t>MRI is powerful because it detects the protons found in hydrogen atoms.</a:t>
            </a:r>
            <a:endParaRPr/>
          </a:p>
          <a:p>
            <a:pPr indent="0" lvl="0" marL="0" rtl="0" algn="l">
              <a:lnSpc>
                <a:spcPct val="115000"/>
              </a:lnSpc>
              <a:spcBef>
                <a:spcPts val="0"/>
              </a:spcBef>
              <a:spcAft>
                <a:spcPts val="0"/>
              </a:spcAft>
              <a:buNone/>
            </a:pPr>
            <a:r>
              <a:rPr lang="fr-FR"/>
              <a:t>Since two-thirds of the human body is made of water, and water molecules contain hydrogen atoms, MRI can create strong signals based on the large amount of hydrogen present.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fr-FR"/>
              <a:t>MRI does not use ionizing radiation (radiation </a:t>
            </a:r>
            <a:r>
              <a:rPr lang="fr-FR" sz="1050"/>
              <a:t>that have enough energy to ionize atoms or molecules by detaching electrons from them, can damage or break molecules like DNA)</a:t>
            </a:r>
            <a:r>
              <a:rPr lang="fr-FR"/>
              <a:t>, unlike X-rays or CT scans, making it a safer imaging method for patients.</a:t>
            </a:r>
            <a:endParaRPr/>
          </a:p>
          <a:p>
            <a:pPr indent="0" lvl="0" marL="0" rtl="0" algn="l">
              <a:lnSpc>
                <a:spcPct val="115000"/>
              </a:lnSpc>
              <a:spcBef>
                <a:spcPts val="0"/>
              </a:spcBef>
              <a:spcAft>
                <a:spcPts val="0"/>
              </a:spcAft>
              <a:buNone/>
            </a:pPr>
            <a:r>
              <a:rPr lang="fr-FR"/>
              <a:t>It produces highly detailed three-dimensional images of organs and tissues by detecting differences in hydrogen density and environment.</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rPr lang="fr-FR"/>
              <a:t>MRI has replaced many invasive diagnostic procedures, reducing the risks, discomfort, and recovery time for patients.</a:t>
            </a:r>
            <a:br>
              <a:rPr lang="fr-FR"/>
            </a:br>
            <a:r>
              <a:rPr lang="fr-FR"/>
              <a:t>Before MRI, examining the pancreatic and bile ducts (important part of the digestive system) required inserting an endoscope (medical device with light and image sensor) and injecting dye, which could cause serious complications. MRI now replaces this with a safer, non-invasive scan.</a:t>
            </a:r>
            <a:endParaRPr/>
          </a:p>
        </p:txBody>
      </p:sp>
      <p:sp>
        <p:nvSpPr>
          <p:cNvPr id="184" name="Google Shape;184;g35036b07fc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31bd8cc26b041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fr-FR">
                <a:solidFill>
                  <a:srgbClr val="2E2A25"/>
                </a:solidFill>
              </a:rPr>
              <a:t>MRI is also a powerful preoperative tool. It gives detailed 3D images that surgeons use to guide operations, including placing electrodes deep inside the brain to treat conditions like Parkinson’s disease.</a:t>
            </a:r>
            <a:endParaRPr>
              <a:solidFill>
                <a:srgbClr val="2E2A25"/>
              </a:solidFill>
            </a:endParaRPr>
          </a:p>
          <a:p>
            <a:pPr indent="0" lvl="0" marL="0" rtl="0" algn="l">
              <a:lnSpc>
                <a:spcPct val="115000"/>
              </a:lnSpc>
              <a:spcBef>
                <a:spcPts val="1200"/>
              </a:spcBef>
              <a:spcAft>
                <a:spcPts val="0"/>
              </a:spcAft>
              <a:buNone/>
            </a:pPr>
            <a:r>
              <a:rPr lang="fr-FR">
                <a:solidFill>
                  <a:srgbClr val="2E2A25"/>
                </a:solidFill>
              </a:rPr>
              <a:t>Many diseases the pathological process (changes in the structure and function of cells or tissues that lead to the disruption of the production of biologically active substances) results in changes of water content, which is reflected in MRI.</a:t>
            </a:r>
            <a:br>
              <a:rPr lang="fr-FR">
                <a:solidFill>
                  <a:srgbClr val="2E2A25"/>
                </a:solidFill>
              </a:rPr>
            </a:br>
            <a:r>
              <a:rPr lang="fr-FR">
                <a:solidFill>
                  <a:srgbClr val="2E2A25"/>
                </a:solidFill>
              </a:rPr>
              <a:t>In multiple sclerosis, where the protective myelin around nerves is damaged, MRI can show exactly where inflammation is happening.</a:t>
            </a:r>
            <a:endParaRPr>
              <a:solidFill>
                <a:srgbClr val="2E2A25"/>
              </a:solidFill>
            </a:endParaRPr>
          </a:p>
          <a:p>
            <a:pPr indent="0" lvl="0" marL="0" rtl="0" algn="l">
              <a:lnSpc>
                <a:spcPct val="115000"/>
              </a:lnSpc>
              <a:spcBef>
                <a:spcPts val="1200"/>
              </a:spcBef>
              <a:spcAft>
                <a:spcPts val="0"/>
              </a:spcAft>
              <a:buClr>
                <a:schemeClr val="dk1"/>
              </a:buClr>
              <a:buSzPts val="1100"/>
              <a:buFont typeface="Arial"/>
              <a:buNone/>
            </a:pPr>
            <a:r>
              <a:rPr lang="fr-FR">
                <a:solidFill>
                  <a:srgbClr val="2E2A25"/>
                </a:solidFill>
              </a:rPr>
              <a:t>In cancer, MRI is used to define tumor boundaries (tumor cells tend to hold more water content) and to see how deeply a tumor has invaded nearby tissues. This helps plan precise surgery and radiation therapy and determines the stage of the cancer.</a:t>
            </a:r>
            <a:endParaRPr>
              <a:solidFill>
                <a:srgbClr val="2E2A25"/>
              </a:solidFill>
            </a:endParaRPr>
          </a:p>
          <a:p>
            <a:pPr indent="0" lvl="0" marL="0" rtl="0" algn="l">
              <a:lnSpc>
                <a:spcPct val="115000"/>
              </a:lnSpc>
              <a:spcBef>
                <a:spcPts val="1200"/>
              </a:spcBef>
              <a:spcAft>
                <a:spcPts val="0"/>
              </a:spcAft>
              <a:buNone/>
            </a:pPr>
            <a:r>
              <a:t/>
            </a:r>
            <a:endParaRPr>
              <a:solidFill>
                <a:srgbClr val="2E2A25"/>
              </a:solidFill>
            </a:endParaRPr>
          </a:p>
        </p:txBody>
      </p:sp>
      <p:sp>
        <p:nvSpPr>
          <p:cNvPr id="194" name="Google Shape;194;g1531bd8cc26b041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036b07fc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fr-FR"/>
              <a:t>In summary, MRI uses magnetic fields and radio waves to create highly detailed images inside the body.</a:t>
            </a:r>
            <a:endParaRPr/>
          </a:p>
          <a:p>
            <a:pPr indent="0" lvl="0" marL="0" rtl="0" algn="l">
              <a:lnSpc>
                <a:spcPct val="115000"/>
              </a:lnSpc>
              <a:spcBef>
                <a:spcPts val="0"/>
              </a:spcBef>
              <a:spcAft>
                <a:spcPts val="0"/>
              </a:spcAft>
              <a:buClr>
                <a:schemeClr val="dk1"/>
              </a:buClr>
              <a:buSzPts val="1100"/>
              <a:buFont typeface="Arial"/>
              <a:buNone/>
            </a:pPr>
            <a:r>
              <a:rPr lang="fr-FR"/>
              <a:t>It works by detecting hydrogen atoms, which are abundant because two-thirds of the body is water.</a:t>
            </a:r>
            <a:endParaRPr/>
          </a:p>
          <a:p>
            <a:pPr indent="0" lvl="0" marL="0" rtl="0" algn="l">
              <a:lnSpc>
                <a:spcPct val="115000"/>
              </a:lnSpc>
              <a:spcBef>
                <a:spcPts val="0"/>
              </a:spcBef>
              <a:spcAft>
                <a:spcPts val="0"/>
              </a:spcAft>
              <a:buClr>
                <a:schemeClr val="dk1"/>
              </a:buClr>
              <a:buSzPts val="1100"/>
              <a:buFont typeface="Arial"/>
              <a:buNone/>
            </a:pPr>
            <a:r>
              <a:rPr lang="fr-FR"/>
              <a:t>MRI is non-invasive, safe, and avoids the risks of ionizing radiation.</a:t>
            </a:r>
            <a:endParaRPr/>
          </a:p>
          <a:p>
            <a:pPr indent="0" lvl="0" marL="0" rtl="0" algn="l">
              <a:spcBef>
                <a:spcPts val="0"/>
              </a:spcBef>
              <a:spcAft>
                <a:spcPts val="0"/>
              </a:spcAft>
              <a:buNone/>
            </a:pPr>
            <a:r>
              <a:rPr lang="fr-FR"/>
              <a:t>It's crucial for diagnosing conditions in the brain, spine, and cancers, and it also plays a major role in surgical planning.</a:t>
            </a:r>
            <a:endParaRPr/>
          </a:p>
        </p:txBody>
      </p:sp>
      <p:sp>
        <p:nvSpPr>
          <p:cNvPr id="205" name="Google Shape;205;g35036b07f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Diapositive de titre">
    <p:spTree>
      <p:nvGrpSpPr>
        <p:cNvPr id="17" name="Shape 17"/>
        <p:cNvGrpSpPr/>
        <p:nvPr/>
      </p:nvGrpSpPr>
      <p:grpSpPr>
        <a:xfrm>
          <a:off x="0" y="0"/>
          <a:ext cx="0" cy="0"/>
          <a:chOff x="0" y="0"/>
          <a:chExt cx="0" cy="0"/>
        </a:xfrm>
      </p:grpSpPr>
      <p:sp>
        <p:nvSpPr>
          <p:cNvPr id="18" name="Google Shape;18;p17"/>
          <p:cNvSpPr/>
          <p:nvPr>
            <p:ph idx="2" type="pic"/>
          </p:nvPr>
        </p:nvSpPr>
        <p:spPr>
          <a:xfrm>
            <a:off x="1331913" y="0"/>
            <a:ext cx="7812087" cy="4948238"/>
          </a:xfrm>
          <a:prstGeom prst="rect">
            <a:avLst/>
          </a:prstGeom>
          <a:noFill/>
          <a:ln>
            <a:noFill/>
          </a:ln>
        </p:spPr>
      </p:sp>
      <p:sp>
        <p:nvSpPr>
          <p:cNvPr id="19" name="Google Shape;19;p17"/>
          <p:cNvSpPr txBox="1"/>
          <p:nvPr>
            <p:ph type="ctrTitle"/>
          </p:nvPr>
        </p:nvSpPr>
        <p:spPr>
          <a:xfrm>
            <a:off x="6405563" y="786535"/>
            <a:ext cx="2738437" cy="2338387"/>
          </a:xfrm>
          <a:prstGeom prst="rect">
            <a:avLst/>
          </a:prstGeom>
          <a:solidFill>
            <a:schemeClr val="accent1"/>
          </a:solidFill>
          <a:ln>
            <a:noFill/>
          </a:ln>
        </p:spPr>
        <p:txBody>
          <a:bodyPr anchorCtr="0" anchor="ctr" bIns="46800" lIns="216000" spcFirstLastPara="1" rIns="72000" wrap="square" tIns="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subTitle"/>
          </p:nvPr>
        </p:nvSpPr>
        <p:spPr>
          <a:xfrm>
            <a:off x="4576763" y="3124922"/>
            <a:ext cx="1828800" cy="1568450"/>
          </a:xfrm>
          <a:prstGeom prst="rect">
            <a:avLst/>
          </a:prstGeom>
          <a:solidFill>
            <a:schemeClr val="dk1"/>
          </a:solidFill>
          <a:ln>
            <a:noFill/>
          </a:ln>
        </p:spPr>
        <p:txBody>
          <a:bodyPr anchorCtr="0" anchor="ctr" bIns="45700" lIns="90000" spcFirstLastPara="1" rIns="91425" wrap="square" tIns="4570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1" name="Google Shape;21;p17"/>
          <p:cNvPicPr preferRelativeResize="0"/>
          <p:nvPr/>
        </p:nvPicPr>
        <p:blipFill rotWithShape="1">
          <a:blip r:embed="rId2">
            <a:alphaModFix/>
          </a:blip>
          <a:srcRect b="0" l="0" r="0" t="0"/>
          <a:stretch/>
        </p:blipFill>
        <p:spPr>
          <a:xfrm>
            <a:off x="82647" y="80283"/>
            <a:ext cx="1175301" cy="508655"/>
          </a:xfrm>
          <a:prstGeom prst="rect">
            <a:avLst/>
          </a:prstGeom>
          <a:noFill/>
          <a:ln>
            <a:noFill/>
          </a:ln>
        </p:spPr>
      </p:pic>
      <p:sp>
        <p:nvSpPr>
          <p:cNvPr id="22" name="Google Shape;22;p17"/>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lvl1pPr indent="-228600" lvl="0" marL="457200" algn="ctr">
              <a:lnSpc>
                <a:spcPct val="90000"/>
              </a:lnSpc>
              <a:spcBef>
                <a:spcPts val="750"/>
              </a:spcBef>
              <a:spcAft>
                <a:spcPts val="0"/>
              </a:spcAft>
              <a:buSzPts val="990"/>
              <a:buNone/>
              <a:defRPr sz="1100"/>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17"/>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lvl1pPr indent="-268605" lvl="0" marL="457200" algn="l">
              <a:lnSpc>
                <a:spcPct val="90000"/>
              </a:lnSpc>
              <a:spcBef>
                <a:spcPts val="750"/>
              </a:spcBef>
              <a:spcAft>
                <a:spcPts val="0"/>
              </a:spcAft>
              <a:buSzPts val="630"/>
              <a:buFont typeface="Arial"/>
              <a:buChar char="•"/>
              <a:defRPr sz="700">
                <a:solidFill>
                  <a:schemeClr val="dk1"/>
                </a:solidFill>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82" name="Shape 82"/>
        <p:cNvGrpSpPr/>
        <p:nvPr/>
      </p:nvGrpSpPr>
      <p:grpSpPr>
        <a:xfrm>
          <a:off x="0" y="0"/>
          <a:ext cx="0" cy="0"/>
          <a:chOff x="0" y="0"/>
          <a:chExt cx="0" cy="0"/>
        </a:xfrm>
      </p:grpSpPr>
      <p:sp>
        <p:nvSpPr>
          <p:cNvPr id="83" name="Google Shape;83;p26"/>
          <p:cNvSpPr txBox="1"/>
          <p:nvPr>
            <p:ph idx="1" type="body"/>
          </p:nvPr>
        </p:nvSpPr>
        <p:spPr>
          <a:xfrm>
            <a:off x="904875"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26"/>
          <p:cNvSpPr txBox="1"/>
          <p:nvPr>
            <p:ph idx="2" type="body"/>
          </p:nvPr>
        </p:nvSpPr>
        <p:spPr>
          <a:xfrm>
            <a:off x="4959772"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2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89" name="Shape 89"/>
        <p:cNvGrpSpPr/>
        <p:nvPr/>
      </p:nvGrpSpPr>
      <p:grpSpPr>
        <a:xfrm>
          <a:off x="0" y="0"/>
          <a:ext cx="0" cy="0"/>
          <a:chOff x="0" y="0"/>
          <a:chExt cx="0" cy="0"/>
        </a:xfrm>
      </p:grpSpPr>
      <p:sp>
        <p:nvSpPr>
          <p:cNvPr id="90" name="Google Shape;90;p27"/>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7"/>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spTree>
      <p:nvGrpSpPr>
        <p:cNvPr id="94" name="Shape 94"/>
        <p:cNvGrpSpPr/>
        <p:nvPr/>
      </p:nvGrpSpPr>
      <p:grpSpPr>
        <a:xfrm>
          <a:off x="0" y="0"/>
          <a:ext cx="0" cy="0"/>
          <a:chOff x="0" y="0"/>
          <a:chExt cx="0" cy="0"/>
        </a:xfrm>
      </p:grpSpPr>
      <p:sp>
        <p:nvSpPr>
          <p:cNvPr id="95" name="Google Shape;95;p28"/>
          <p:cNvSpPr/>
          <p:nvPr>
            <p:ph idx="2" type="pic"/>
          </p:nvPr>
        </p:nvSpPr>
        <p:spPr>
          <a:xfrm>
            <a:off x="904875" y="0"/>
            <a:ext cx="8239125" cy="5143500"/>
          </a:xfrm>
          <a:prstGeom prst="rect">
            <a:avLst/>
          </a:prstGeom>
          <a:noFill/>
          <a:ln>
            <a:noFill/>
          </a:ln>
        </p:spPr>
      </p:sp>
      <p:sp>
        <p:nvSpPr>
          <p:cNvPr id="96" name="Google Shape;96;p28"/>
          <p:cNvSpPr txBox="1"/>
          <p:nvPr>
            <p:ph type="title"/>
          </p:nvPr>
        </p:nvSpPr>
        <p:spPr>
          <a:xfrm>
            <a:off x="6405563" y="2571750"/>
            <a:ext cx="2738437" cy="2111375"/>
          </a:xfrm>
          <a:prstGeom prst="rect">
            <a:avLst/>
          </a:prstGeom>
          <a:solidFill>
            <a:schemeClr val="accent2"/>
          </a:solid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spTree>
      <p:nvGrpSpPr>
        <p:cNvPr id="100" name="Shape 100"/>
        <p:cNvGrpSpPr/>
        <p:nvPr/>
      </p:nvGrpSpPr>
      <p:grpSpPr>
        <a:xfrm>
          <a:off x="0" y="0"/>
          <a:ext cx="0" cy="0"/>
          <a:chOff x="0" y="0"/>
          <a:chExt cx="0" cy="0"/>
        </a:xfrm>
      </p:grpSpPr>
      <p:sp>
        <p:nvSpPr>
          <p:cNvPr id="101" name="Google Shape;101;p29"/>
          <p:cNvSpPr/>
          <p:nvPr>
            <p:ph idx="2" type="pic"/>
          </p:nvPr>
        </p:nvSpPr>
        <p:spPr>
          <a:xfrm>
            <a:off x="904875" y="0"/>
            <a:ext cx="7726363" cy="5143500"/>
          </a:xfrm>
          <a:prstGeom prst="rect">
            <a:avLst/>
          </a:prstGeom>
          <a:noFill/>
          <a:ln>
            <a:noFill/>
          </a:ln>
        </p:spPr>
      </p:sp>
      <p:sp>
        <p:nvSpPr>
          <p:cNvPr id="102" name="Google Shape;102;p2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spTree>
      <p:nvGrpSpPr>
        <p:cNvPr id="105" name="Shape 105"/>
        <p:cNvGrpSpPr/>
        <p:nvPr/>
      </p:nvGrpSpPr>
      <p:grpSpPr>
        <a:xfrm>
          <a:off x="0" y="0"/>
          <a:ext cx="0" cy="0"/>
          <a:chOff x="0" y="0"/>
          <a:chExt cx="0" cy="0"/>
        </a:xfrm>
      </p:grpSpPr>
      <p:sp>
        <p:nvSpPr>
          <p:cNvPr id="106" name="Google Shape;106;p30"/>
          <p:cNvSpPr/>
          <p:nvPr>
            <p:ph idx="2" type="pic"/>
          </p:nvPr>
        </p:nvSpPr>
        <p:spPr>
          <a:xfrm>
            <a:off x="904875" y="3114674"/>
            <a:ext cx="8239125" cy="2028825"/>
          </a:xfrm>
          <a:prstGeom prst="rect">
            <a:avLst/>
          </a:prstGeom>
          <a:noFill/>
          <a:ln>
            <a:noFill/>
          </a:ln>
        </p:spPr>
      </p:sp>
      <p:sp>
        <p:nvSpPr>
          <p:cNvPr id="107" name="Google Shape;107;p30"/>
          <p:cNvSpPr txBox="1"/>
          <p:nvPr>
            <p:ph idx="1" type="body"/>
          </p:nvPr>
        </p:nvSpPr>
        <p:spPr>
          <a:xfrm>
            <a:off x="904875" y="1563688"/>
            <a:ext cx="7646988" cy="1436687"/>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 name="Google Shape;108;p3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111" name="Google Shape;111;p30"/>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12" name="Shape 112"/>
        <p:cNvGrpSpPr/>
        <p:nvPr/>
      </p:nvGrpSpPr>
      <p:grpSpPr>
        <a:xfrm>
          <a:off x="0" y="0"/>
          <a:ext cx="0" cy="0"/>
          <a:chOff x="0" y="0"/>
          <a:chExt cx="0" cy="0"/>
        </a:xfrm>
      </p:grpSpPr>
      <p:sp>
        <p:nvSpPr>
          <p:cNvPr id="113" name="Google Shape;113;p3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24" name="Shape 24"/>
        <p:cNvGrpSpPr/>
        <p:nvPr/>
      </p:nvGrpSpPr>
      <p:grpSpPr>
        <a:xfrm>
          <a:off x="0" y="0"/>
          <a:ext cx="0" cy="0"/>
          <a:chOff x="0" y="0"/>
          <a:chExt cx="0" cy="0"/>
        </a:xfrm>
      </p:grpSpPr>
      <p:sp>
        <p:nvSpPr>
          <p:cNvPr id="25" name="Google Shape;25;p18"/>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6" name="Google Shape;26;p18"/>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28" name="Google Shape;28;p18"/>
          <p:cNvSpPr/>
          <p:nvPr>
            <p:ph idx="2" type="pic"/>
          </p:nvPr>
        </p:nvSpPr>
        <p:spPr>
          <a:xfrm>
            <a:off x="904875" y="0"/>
            <a:ext cx="3667125" cy="5143500"/>
          </a:xfrm>
          <a:prstGeom prst="rect">
            <a:avLst/>
          </a:prstGeom>
          <a:noFill/>
          <a:ln>
            <a:noFill/>
          </a:ln>
        </p:spPr>
      </p:sp>
      <p:sp>
        <p:nvSpPr>
          <p:cNvPr id="29" name="Google Shape;29;p1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de section">
  <p:cSld name="2_Titre de section">
    <p:spTree>
      <p:nvGrpSpPr>
        <p:cNvPr id="32" name="Shape 32"/>
        <p:cNvGrpSpPr/>
        <p:nvPr/>
      </p:nvGrpSpPr>
      <p:grpSpPr>
        <a:xfrm>
          <a:off x="0" y="0"/>
          <a:ext cx="0" cy="0"/>
          <a:chOff x="0" y="0"/>
          <a:chExt cx="0" cy="0"/>
        </a:xfrm>
      </p:grpSpPr>
      <p:sp>
        <p:nvSpPr>
          <p:cNvPr id="33" name="Google Shape;33;p19"/>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34" name="Google Shape;34;p19"/>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36" name="Google Shape;36;p19"/>
          <p:cNvSpPr/>
          <p:nvPr>
            <p:ph idx="2" type="pic"/>
          </p:nvPr>
        </p:nvSpPr>
        <p:spPr>
          <a:xfrm>
            <a:off x="904875" y="0"/>
            <a:ext cx="3667125" cy="5143500"/>
          </a:xfrm>
          <a:prstGeom prst="rect">
            <a:avLst/>
          </a:prstGeom>
          <a:noFill/>
          <a:ln>
            <a:noFill/>
          </a:ln>
        </p:spPr>
      </p:sp>
      <p:sp>
        <p:nvSpPr>
          <p:cNvPr id="37" name="Google Shape;37;p1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40" name="Shape 40"/>
        <p:cNvGrpSpPr/>
        <p:nvPr/>
      </p:nvGrpSpPr>
      <p:grpSpPr>
        <a:xfrm>
          <a:off x="0" y="0"/>
          <a:ext cx="0" cy="0"/>
          <a:chOff x="0" y="0"/>
          <a:chExt cx="0" cy="0"/>
        </a:xfrm>
      </p:grpSpPr>
      <p:sp>
        <p:nvSpPr>
          <p:cNvPr id="41" name="Google Shape;41;p20"/>
          <p:cNvSpPr/>
          <p:nvPr/>
        </p:nvSpPr>
        <p:spPr>
          <a:xfrm>
            <a:off x="4572000" y="0"/>
            <a:ext cx="4572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42" name="Google Shape;42;p20"/>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44" name="Google Shape;44;p20"/>
          <p:cNvSpPr/>
          <p:nvPr>
            <p:ph idx="2" type="pic"/>
          </p:nvPr>
        </p:nvSpPr>
        <p:spPr>
          <a:xfrm>
            <a:off x="904875" y="0"/>
            <a:ext cx="3667125" cy="5143500"/>
          </a:xfrm>
          <a:prstGeom prst="rect">
            <a:avLst/>
          </a:prstGeom>
          <a:noFill/>
          <a:ln>
            <a:noFill/>
          </a:ln>
        </p:spPr>
      </p:sp>
      <p:sp>
        <p:nvSpPr>
          <p:cNvPr id="45" name="Google Shape;45;p2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48" name="Shape 48"/>
        <p:cNvGrpSpPr/>
        <p:nvPr/>
      </p:nvGrpSpPr>
      <p:grpSpPr>
        <a:xfrm>
          <a:off x="0" y="0"/>
          <a:ext cx="0" cy="0"/>
          <a:chOff x="0" y="0"/>
          <a:chExt cx="0" cy="0"/>
        </a:xfrm>
      </p:grpSpPr>
      <p:sp>
        <p:nvSpPr>
          <p:cNvPr id="49" name="Google Shape;49;p21"/>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21"/>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54" name="Shape 54"/>
        <p:cNvGrpSpPr/>
        <p:nvPr/>
      </p:nvGrpSpPr>
      <p:grpSpPr>
        <a:xfrm>
          <a:off x="0" y="0"/>
          <a:ext cx="0" cy="0"/>
          <a:chOff x="0" y="0"/>
          <a:chExt cx="0" cy="0"/>
        </a:xfrm>
      </p:grpSpPr>
      <p:sp>
        <p:nvSpPr>
          <p:cNvPr id="55" name="Google Shape;55;p22"/>
          <p:cNvSpPr txBox="1"/>
          <p:nvPr>
            <p:ph idx="1" type="body"/>
          </p:nvPr>
        </p:nvSpPr>
        <p:spPr>
          <a:xfrm>
            <a:off x="90487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22"/>
          <p:cNvSpPr/>
          <p:nvPr>
            <p:ph idx="2" type="pic"/>
          </p:nvPr>
        </p:nvSpPr>
        <p:spPr>
          <a:xfrm>
            <a:off x="5486400" y="0"/>
            <a:ext cx="3144838" cy="5143500"/>
          </a:xfrm>
          <a:prstGeom prst="rect">
            <a:avLst/>
          </a:prstGeom>
          <a:noFill/>
          <a:ln>
            <a:noFill/>
          </a:ln>
        </p:spPr>
      </p:sp>
      <p:sp>
        <p:nvSpPr>
          <p:cNvPr id="57" name="Google Shape;57;p22"/>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61" name="Shape 61"/>
        <p:cNvGrpSpPr/>
        <p:nvPr/>
      </p:nvGrpSpPr>
      <p:grpSpPr>
        <a:xfrm>
          <a:off x="0" y="0"/>
          <a:ext cx="0" cy="0"/>
          <a:chOff x="0" y="0"/>
          <a:chExt cx="0" cy="0"/>
        </a:xfrm>
      </p:grpSpPr>
      <p:sp>
        <p:nvSpPr>
          <p:cNvPr id="62" name="Google Shape;62;p23"/>
          <p:cNvSpPr/>
          <p:nvPr>
            <p:ph idx="2" type="pic"/>
          </p:nvPr>
        </p:nvSpPr>
        <p:spPr>
          <a:xfrm>
            <a:off x="904875" y="0"/>
            <a:ext cx="3144838" cy="5143500"/>
          </a:xfrm>
          <a:prstGeom prst="rect">
            <a:avLst/>
          </a:prstGeom>
          <a:noFill/>
          <a:ln>
            <a:noFill/>
          </a:ln>
        </p:spPr>
      </p:sp>
      <p:sp>
        <p:nvSpPr>
          <p:cNvPr id="63" name="Google Shape;63;p23"/>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23"/>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67" name="Google Shape;67;p23"/>
          <p:cNvSpPr txBox="1"/>
          <p:nvPr>
            <p:ph type="title"/>
          </p:nvPr>
        </p:nvSpPr>
        <p:spPr>
          <a:xfrm>
            <a:off x="904876"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68" name="Shape 68"/>
        <p:cNvGrpSpPr/>
        <p:nvPr/>
      </p:nvGrpSpPr>
      <p:grpSpPr>
        <a:xfrm>
          <a:off x="0" y="0"/>
          <a:ext cx="0" cy="0"/>
          <a:chOff x="0" y="0"/>
          <a:chExt cx="0" cy="0"/>
        </a:xfrm>
      </p:grpSpPr>
      <p:sp>
        <p:nvSpPr>
          <p:cNvPr id="69" name="Google Shape;69;p24"/>
          <p:cNvSpPr/>
          <p:nvPr>
            <p:ph idx="2" type="pic"/>
          </p:nvPr>
        </p:nvSpPr>
        <p:spPr>
          <a:xfrm>
            <a:off x="904875" y="0"/>
            <a:ext cx="3144838" cy="5143500"/>
          </a:xfrm>
          <a:prstGeom prst="rect">
            <a:avLst/>
          </a:prstGeom>
          <a:noFill/>
          <a:ln>
            <a:noFill/>
          </a:ln>
        </p:spPr>
      </p:sp>
      <p:sp>
        <p:nvSpPr>
          <p:cNvPr id="70" name="Google Shape;70;p24"/>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24"/>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74" name="Google Shape;74;p24"/>
          <p:cNvSpPr txBox="1"/>
          <p:nvPr>
            <p:ph type="title"/>
          </p:nvPr>
        </p:nvSpPr>
        <p:spPr>
          <a:xfrm>
            <a:off x="4049395"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75" name="Shape 75"/>
        <p:cNvGrpSpPr/>
        <p:nvPr/>
      </p:nvGrpSpPr>
      <p:grpSpPr>
        <a:xfrm>
          <a:off x="0" y="0"/>
          <a:ext cx="0" cy="0"/>
          <a:chOff x="0" y="0"/>
          <a:chExt cx="0" cy="0"/>
        </a:xfrm>
      </p:grpSpPr>
      <p:sp>
        <p:nvSpPr>
          <p:cNvPr id="76" name="Google Shape;76;p25"/>
          <p:cNvSpPr/>
          <p:nvPr>
            <p:ph idx="2" type="pic"/>
          </p:nvPr>
        </p:nvSpPr>
        <p:spPr>
          <a:xfrm>
            <a:off x="904875" y="1563688"/>
            <a:ext cx="3144838" cy="3579812"/>
          </a:xfrm>
          <a:prstGeom prst="rect">
            <a:avLst/>
          </a:prstGeom>
          <a:noFill/>
          <a:ln>
            <a:noFill/>
          </a:ln>
        </p:spPr>
      </p:sp>
      <p:sp>
        <p:nvSpPr>
          <p:cNvPr id="77" name="Google Shape;77;p25"/>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25"/>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marR="0" rtl="0" algn="l">
              <a:lnSpc>
                <a:spcPct val="90000"/>
              </a:lnSpc>
              <a:spcBef>
                <a:spcPts val="0"/>
              </a:spcBef>
              <a:spcAft>
                <a:spcPts val="0"/>
              </a:spcAft>
              <a:buClr>
                <a:schemeClr val="dk1"/>
              </a:buClr>
              <a:buSzPts val="3200"/>
              <a:buFont typeface="Libre Franklin"/>
              <a:buNone/>
              <a:defRPr b="1" i="0" sz="3200" u="none" cap="none" strike="noStrik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marR="0" rtl="0" algn="l">
              <a:lnSpc>
                <a:spcPct val="90000"/>
              </a:lnSpc>
              <a:spcBef>
                <a:spcPts val="750"/>
              </a:spcBef>
              <a:spcAft>
                <a:spcPts val="0"/>
              </a:spcAft>
              <a:buClr>
                <a:schemeClr val="accent1"/>
              </a:buClr>
              <a:buSzPts val="1620"/>
              <a:buFont typeface="Noto Sans Symbols"/>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Noto Sans Symbols"/>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rtl="0" algn="ctr">
              <a:spcBef>
                <a:spcPts val="0"/>
              </a:spcBef>
              <a:buNone/>
              <a:defRPr b="1" i="0" sz="700" u="none" cap="none" strike="noStrike">
                <a:solidFill>
                  <a:schemeClr val="dk1"/>
                </a:solidFill>
                <a:latin typeface="Libre Franklin"/>
                <a:ea typeface="Libre Franklin"/>
                <a:cs typeface="Libre Franklin"/>
                <a:sym typeface="Libre Franklin"/>
              </a:defRPr>
            </a:lvl1pPr>
            <a:lvl2pPr indent="0" lvl="1" marL="0" marR="0" rtl="0" algn="ctr">
              <a:spcBef>
                <a:spcPts val="0"/>
              </a:spcBef>
              <a:buNone/>
              <a:defRPr b="1" i="0" sz="700" u="none" cap="none" strike="noStrike">
                <a:solidFill>
                  <a:schemeClr val="dk1"/>
                </a:solidFill>
                <a:latin typeface="Libre Franklin"/>
                <a:ea typeface="Libre Franklin"/>
                <a:cs typeface="Libre Franklin"/>
                <a:sym typeface="Libre Franklin"/>
              </a:defRPr>
            </a:lvl2pPr>
            <a:lvl3pPr indent="0" lvl="2" marL="0" marR="0" rtl="0" algn="ctr">
              <a:spcBef>
                <a:spcPts val="0"/>
              </a:spcBef>
              <a:buNone/>
              <a:defRPr b="1" i="0" sz="700" u="none" cap="none" strike="noStrike">
                <a:solidFill>
                  <a:schemeClr val="dk1"/>
                </a:solidFill>
                <a:latin typeface="Libre Franklin"/>
                <a:ea typeface="Libre Franklin"/>
                <a:cs typeface="Libre Franklin"/>
                <a:sym typeface="Libre Franklin"/>
              </a:defRPr>
            </a:lvl3pPr>
            <a:lvl4pPr indent="0" lvl="3" marL="0" marR="0" rtl="0" algn="ctr">
              <a:spcBef>
                <a:spcPts val="0"/>
              </a:spcBef>
              <a:buNone/>
              <a:defRPr b="1" i="0" sz="700" u="none" cap="none" strike="noStrike">
                <a:solidFill>
                  <a:schemeClr val="dk1"/>
                </a:solidFill>
                <a:latin typeface="Libre Franklin"/>
                <a:ea typeface="Libre Franklin"/>
                <a:cs typeface="Libre Franklin"/>
                <a:sym typeface="Libre Franklin"/>
              </a:defRPr>
            </a:lvl4pPr>
            <a:lvl5pPr indent="0" lvl="4" marL="0" marR="0" rtl="0" algn="ctr">
              <a:spcBef>
                <a:spcPts val="0"/>
              </a:spcBef>
              <a:buNone/>
              <a:defRPr b="1" i="0" sz="700" u="none" cap="none" strike="noStrike">
                <a:solidFill>
                  <a:schemeClr val="dk1"/>
                </a:solidFill>
                <a:latin typeface="Libre Franklin"/>
                <a:ea typeface="Libre Franklin"/>
                <a:cs typeface="Libre Franklin"/>
                <a:sym typeface="Libre Franklin"/>
              </a:defRPr>
            </a:lvl5pPr>
            <a:lvl6pPr indent="0" lvl="5" marL="0" marR="0" rtl="0" algn="ctr">
              <a:spcBef>
                <a:spcPts val="0"/>
              </a:spcBef>
              <a:buNone/>
              <a:defRPr b="1" i="0" sz="700" u="none" cap="none" strike="noStrike">
                <a:solidFill>
                  <a:schemeClr val="dk1"/>
                </a:solidFill>
                <a:latin typeface="Libre Franklin"/>
                <a:ea typeface="Libre Franklin"/>
                <a:cs typeface="Libre Franklin"/>
                <a:sym typeface="Libre Franklin"/>
              </a:defRPr>
            </a:lvl6pPr>
            <a:lvl7pPr indent="0" lvl="6" marL="0" marR="0" rtl="0" algn="ctr">
              <a:spcBef>
                <a:spcPts val="0"/>
              </a:spcBef>
              <a:buNone/>
              <a:defRPr b="1" i="0" sz="700" u="none" cap="none" strike="noStrike">
                <a:solidFill>
                  <a:schemeClr val="dk1"/>
                </a:solidFill>
                <a:latin typeface="Libre Franklin"/>
                <a:ea typeface="Libre Franklin"/>
                <a:cs typeface="Libre Franklin"/>
                <a:sym typeface="Libre Franklin"/>
              </a:defRPr>
            </a:lvl7pPr>
            <a:lvl8pPr indent="0" lvl="7" marL="0" marR="0" rtl="0" algn="ctr">
              <a:spcBef>
                <a:spcPts val="0"/>
              </a:spcBef>
              <a:buNone/>
              <a:defRPr b="1" i="0" sz="700" u="none" cap="none" strike="noStrike">
                <a:solidFill>
                  <a:schemeClr val="dk1"/>
                </a:solidFill>
                <a:latin typeface="Libre Franklin"/>
                <a:ea typeface="Libre Franklin"/>
                <a:cs typeface="Libre Franklin"/>
                <a:sym typeface="Libre Franklin"/>
              </a:defRPr>
            </a:lvl8pPr>
            <a:lvl9pPr indent="0" lvl="8" marL="0" marR="0" rtl="0" algn="ctr">
              <a:spcBef>
                <a:spcPts val="0"/>
              </a:spcBef>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pic>
        <p:nvPicPr>
          <p:cNvPr id="15" name="Google Shape;15;p16"/>
          <p:cNvPicPr preferRelativeResize="0"/>
          <p:nvPr/>
        </p:nvPicPr>
        <p:blipFill rotWithShape="1">
          <a:blip r:embed="rId1">
            <a:alphaModFix/>
          </a:blip>
          <a:srcRect b="0" l="0" r="0" t="0"/>
          <a:stretch/>
        </p:blipFill>
        <p:spPr>
          <a:xfrm>
            <a:off x="130273" y="132334"/>
            <a:ext cx="653952" cy="283022"/>
          </a:xfrm>
          <a:prstGeom prst="rect">
            <a:avLst/>
          </a:prstGeom>
          <a:noFill/>
          <a:ln>
            <a:noFill/>
          </a:ln>
        </p:spPr>
      </p:pic>
      <p:sp>
        <p:nvSpPr>
          <p:cNvPr id="16" name="Google Shape;16;p16"/>
          <p:cNvSpPr/>
          <p:nvPr/>
        </p:nvSpPr>
        <p:spPr>
          <a:xfrm rot="-5400000">
            <a:off x="430003" y="4897709"/>
            <a:ext cx="45719" cy="597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hyperlink" Target="https://www.khanacademy.org/test-prep/mcat/physical-processes/proton-nuclear-magnetic-resonance/a/magnetic-resonance-imaging-mri" TargetMode="External"/><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myssmi.com/blog/with-contrast-vs-without-what-s-the-difference#:~:text=Scans%20with%20contrast%20are%20used,brain%20tumors%2C%20and%20brain%20aneurysms." TargetMode="External"/><Relationship Id="rId4" Type="http://schemas.openxmlformats.org/officeDocument/2006/relationships/hyperlink" Target="https://www.nobelprize.org/prizes/medicine/2003/press-release/" TargetMode="External"/><Relationship Id="rId9" Type="http://schemas.openxmlformats.org/officeDocument/2006/relationships/hyperlink" Target="https://www.youtube.com/watch?v=vapJRr6gAds" TargetMode="External"/><Relationship Id="rId5" Type="http://schemas.openxmlformats.org/officeDocument/2006/relationships/hyperlink" Target="https://www.cancer.gov/rare-brain-spine-tumor/tumors/diffuse-midline-gliomas" TargetMode="External"/><Relationship Id="rId6" Type="http://schemas.openxmlformats.org/officeDocument/2006/relationships/hyperlink" Target="https://www.sciencephoto.com/media/257506/view/water-on-the-brain-mri-scan" TargetMode="External"/><Relationship Id="rId7" Type="http://schemas.openxmlformats.org/officeDocument/2006/relationships/hyperlink" Target="https://www.ncbi.nlm.nih.gov/books/NBK564320/" TargetMode="External"/><Relationship Id="rId8" Type="http://schemas.openxmlformats.org/officeDocument/2006/relationships/hyperlink" Target="https://mri-q.com/who-invented-mri.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hyperlink" Target="https://benbeck.co.uk/firsts/2_The_Human_Subject/scanningh.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youtube.com/watch?v=FT6NwrEFv0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hyperlink" Target="https://youtu.be/jLnuPKhKXVM?si=DyenJndOwr6idqbE" TargetMode="External"/><Relationship Id="rId6" Type="http://schemas.openxmlformats.org/officeDocument/2006/relationships/image" Target="../media/image6.png"/><Relationship Id="rId7" Type="http://schemas.openxmlformats.org/officeDocument/2006/relationships/hyperlink" Target="https://mri-q.com/why-is-t1--t2.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mriquestions.com/se-vs-multi-se-vs-fs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multiplesclerosisnewstoday.com/2019/03/12/need-to-know-do-i-need-contrast-dye-gadolinium-mr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www.sciencephoto.com/media/257506/view/water-on-the-brain-mri-sc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www.cancer.gov/rare-brain-spine-tumor/tumors/diffuse-midline-glioma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p:nvPr>
            <p:ph idx="2" type="pic"/>
          </p:nvPr>
        </p:nvSpPr>
        <p:spPr>
          <a:xfrm>
            <a:off x="1331913" y="0"/>
            <a:ext cx="7812087" cy="4948238"/>
          </a:xfrm>
          <a:prstGeom prst="rect">
            <a:avLst/>
          </a:prstGeom>
          <a:noFill/>
          <a:ln>
            <a:noFill/>
          </a:ln>
        </p:spPr>
      </p:sp>
      <p:sp>
        <p:nvSpPr>
          <p:cNvPr id="121" name="Google Shape;121;p1"/>
          <p:cNvSpPr txBox="1"/>
          <p:nvPr>
            <p:ph type="ctrTitle"/>
          </p:nvPr>
        </p:nvSpPr>
        <p:spPr>
          <a:xfrm>
            <a:off x="1331925" y="786525"/>
            <a:ext cx="7812000" cy="2338500"/>
          </a:xfrm>
          <a:prstGeom prst="rect">
            <a:avLst/>
          </a:prstGeom>
          <a:solidFill>
            <a:schemeClr val="accent1"/>
          </a:solidFill>
          <a:ln>
            <a:noFill/>
          </a:ln>
        </p:spPr>
        <p:txBody>
          <a:bodyPr anchorCtr="0" anchor="ctr" bIns="46800" lIns="216000" spcFirstLastPara="1" rIns="72000" wrap="square" tIns="0">
            <a:normAutofit/>
          </a:bodyPr>
          <a:lstStyle/>
          <a:p>
            <a:pPr indent="0" lvl="0" marL="0" rtl="0" algn="l">
              <a:lnSpc>
                <a:spcPct val="90000"/>
              </a:lnSpc>
              <a:spcBef>
                <a:spcPts val="0"/>
              </a:spcBef>
              <a:spcAft>
                <a:spcPts val="0"/>
              </a:spcAft>
              <a:buClr>
                <a:schemeClr val="lt1"/>
              </a:buClr>
              <a:buSzPts val="3600"/>
              <a:buFont typeface="Libre Franklin"/>
              <a:buNone/>
            </a:pPr>
            <a:r>
              <a:rPr lang="fr-FR"/>
              <a:t>Magnetic Resonance Imaging</a:t>
            </a:r>
            <a:endParaRPr/>
          </a:p>
        </p:txBody>
      </p:sp>
      <p:sp>
        <p:nvSpPr>
          <p:cNvPr id="122" name="Google Shape;122;p1"/>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p>
            <a:pPr indent="0" lvl="0" marL="0" rtl="0" algn="ctr">
              <a:lnSpc>
                <a:spcPct val="90000"/>
              </a:lnSpc>
              <a:spcBef>
                <a:spcPts val="0"/>
              </a:spcBef>
              <a:spcAft>
                <a:spcPts val="0"/>
              </a:spcAft>
              <a:buSzPts val="990"/>
              <a:buNone/>
            </a:pPr>
            <a:r>
              <a:rPr lang="fr-FR"/>
              <a:t>Santiago Araya Ramos</a:t>
            </a:r>
            <a:endParaRPr/>
          </a:p>
          <a:p>
            <a:pPr indent="0" lvl="0" marL="0" rtl="0" algn="ctr">
              <a:lnSpc>
                <a:spcPct val="90000"/>
              </a:lnSpc>
              <a:spcBef>
                <a:spcPts val="0"/>
              </a:spcBef>
              <a:spcAft>
                <a:spcPts val="0"/>
              </a:spcAft>
              <a:buSzPts val="990"/>
              <a:buNone/>
            </a:pPr>
            <a:r>
              <a:rPr lang="fr-FR"/>
              <a:t>Roshan Yogendra</a:t>
            </a:r>
            <a:endParaRPr/>
          </a:p>
        </p:txBody>
      </p:sp>
      <p:sp>
        <p:nvSpPr>
          <p:cNvPr id="123" name="Google Shape;123;p1"/>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p>
            <a:pPr indent="-67945" lvl="0" marL="114300" rtl="0" algn="l">
              <a:lnSpc>
                <a:spcPct val="90000"/>
              </a:lnSpc>
              <a:spcBef>
                <a:spcPts val="0"/>
              </a:spcBef>
              <a:spcAft>
                <a:spcPts val="0"/>
              </a:spcAft>
              <a:buSzPts val="630"/>
              <a:buFont typeface="Arial"/>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5036b07fc5_0_35"/>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331470" lvl="0" marL="457200" rtl="0" algn="l">
              <a:spcBef>
                <a:spcPts val="750"/>
              </a:spcBef>
              <a:spcAft>
                <a:spcPts val="0"/>
              </a:spcAft>
              <a:buSzPts val="1620"/>
              <a:buChar char="▪"/>
            </a:pPr>
            <a:r>
              <a:rPr lang="fr-FR" sz="1100" u="sng">
                <a:solidFill>
                  <a:schemeClr val="hlink"/>
                </a:solidFill>
                <a:hlinkClick r:id="rId3"/>
              </a:rPr>
              <a:t>https://www.myssmi.com/blog/with-contrast-vs-without-what-s-the-difference#:~:text=Scans%20with%20contrast%20are%20used,brain%20tumors%2C%20and%20brain%20aneurysms.</a:t>
            </a:r>
            <a:endParaRPr/>
          </a:p>
          <a:p>
            <a:pPr indent="-331470" lvl="0" marL="457200" rtl="0" algn="l">
              <a:spcBef>
                <a:spcPts val="0"/>
              </a:spcBef>
              <a:spcAft>
                <a:spcPts val="0"/>
              </a:spcAft>
              <a:buSzPts val="1620"/>
              <a:buChar char="▪"/>
            </a:pPr>
            <a:r>
              <a:rPr lang="fr-FR" sz="1100" u="sng">
                <a:solidFill>
                  <a:schemeClr val="hlink"/>
                </a:solidFill>
                <a:hlinkClick r:id="rId4"/>
              </a:rPr>
              <a:t>https://www.nobelprize.org/prizes/medicine/2003/press-release/</a:t>
            </a:r>
            <a:endParaRPr/>
          </a:p>
          <a:p>
            <a:pPr indent="-331470" lvl="0" marL="457200" rtl="0" algn="l">
              <a:lnSpc>
                <a:spcPct val="100000"/>
              </a:lnSpc>
              <a:spcBef>
                <a:spcPts val="0"/>
              </a:spcBef>
              <a:spcAft>
                <a:spcPts val="0"/>
              </a:spcAft>
              <a:buSzPts val="1620"/>
              <a:buChar char="▪"/>
            </a:pPr>
            <a:r>
              <a:rPr lang="fr-FR" sz="1100" u="sng">
                <a:solidFill>
                  <a:schemeClr val="hlink"/>
                </a:solidFill>
                <a:hlinkClick r:id="rId5"/>
              </a:rPr>
              <a:t>https://www.cancer.gov/rare-brain-spine-tumor/tumors/diffuse-midline-gliomas</a:t>
            </a:r>
            <a:endParaRPr sz="1400">
              <a:solidFill>
                <a:srgbClr val="000000"/>
              </a:solidFill>
            </a:endParaRPr>
          </a:p>
          <a:p>
            <a:pPr indent="-331470" lvl="0" marL="457200" rtl="0" algn="l">
              <a:lnSpc>
                <a:spcPct val="100000"/>
              </a:lnSpc>
              <a:spcBef>
                <a:spcPts val="0"/>
              </a:spcBef>
              <a:spcAft>
                <a:spcPts val="0"/>
              </a:spcAft>
              <a:buSzPts val="1620"/>
              <a:buChar char="▪"/>
            </a:pPr>
            <a:r>
              <a:rPr lang="fr-FR" sz="1100" u="sng">
                <a:solidFill>
                  <a:schemeClr val="hlink"/>
                </a:solidFill>
                <a:hlinkClick r:id="rId6"/>
              </a:rPr>
              <a:t>https://www.sciencephoto.com/media/257506/view/water-on-the-brain-mri-scan</a:t>
            </a:r>
            <a:endParaRPr sz="1100"/>
          </a:p>
          <a:p>
            <a:pPr indent="-331470" lvl="0" marL="457200" rtl="0" algn="l">
              <a:spcBef>
                <a:spcPts val="0"/>
              </a:spcBef>
              <a:spcAft>
                <a:spcPts val="0"/>
              </a:spcAft>
              <a:buSzPts val="1620"/>
              <a:buChar char="▪"/>
            </a:pPr>
            <a:r>
              <a:rPr lang="fr-FR" sz="1100" u="sng">
                <a:solidFill>
                  <a:schemeClr val="hlink"/>
                </a:solidFill>
                <a:hlinkClick r:id="rId7"/>
              </a:rPr>
              <a:t>https://www.ncbi.nlm.nih.gov/books/NBK564320/</a:t>
            </a:r>
            <a:endParaRPr/>
          </a:p>
          <a:p>
            <a:pPr indent="-331470" lvl="0" marL="457200" rtl="0" algn="l">
              <a:spcBef>
                <a:spcPts val="0"/>
              </a:spcBef>
              <a:spcAft>
                <a:spcPts val="0"/>
              </a:spcAft>
              <a:buSzPts val="1620"/>
              <a:buChar char="▪"/>
            </a:pPr>
            <a:r>
              <a:rPr lang="fr-FR" sz="1100" u="sng">
                <a:solidFill>
                  <a:schemeClr val="hlink"/>
                </a:solidFill>
                <a:hlinkClick r:id="rId8"/>
              </a:rPr>
              <a:t>https://mri-q.com/who-invented-mri.html</a:t>
            </a:r>
            <a:endParaRPr/>
          </a:p>
          <a:p>
            <a:pPr indent="-331470" lvl="0" marL="457200" rtl="0" algn="l">
              <a:spcBef>
                <a:spcPts val="0"/>
              </a:spcBef>
              <a:spcAft>
                <a:spcPts val="0"/>
              </a:spcAft>
              <a:buSzPts val="1620"/>
              <a:buChar char="▪"/>
            </a:pPr>
            <a:r>
              <a:rPr lang="fr-FR" sz="1100" u="sng">
                <a:solidFill>
                  <a:schemeClr val="hlink"/>
                </a:solidFill>
                <a:hlinkClick r:id="rId9"/>
              </a:rPr>
              <a:t>https://www.youtube.com/watch?v=vapJRr6gAds</a:t>
            </a:r>
            <a:endParaRPr/>
          </a:p>
          <a:p>
            <a:pPr indent="-331470" lvl="0" marL="457200" rtl="0" algn="l">
              <a:spcBef>
                <a:spcPts val="0"/>
              </a:spcBef>
              <a:spcAft>
                <a:spcPts val="0"/>
              </a:spcAft>
              <a:buSzPts val="1620"/>
              <a:buChar char="▪"/>
            </a:pPr>
            <a:r>
              <a:rPr lang="fr-FR" sz="1100" u="sng">
                <a:solidFill>
                  <a:schemeClr val="hlink"/>
                </a:solidFill>
                <a:hlinkClick r:id="rId10"/>
              </a:rPr>
              <a:t>https://www.khanacademy.org/test-prep/mcat/physical-processes/proton-nuclear-magnetic-resonance/a/magnetic-resonance-imaging-mri</a:t>
            </a:r>
            <a:endParaRPr/>
          </a:p>
          <a:p>
            <a:pPr indent="0" lvl="0" marL="0" rtl="0" algn="l">
              <a:spcBef>
                <a:spcPts val="750"/>
              </a:spcBef>
              <a:spcAft>
                <a:spcPts val="0"/>
              </a:spcAft>
              <a:buNone/>
            </a:pPr>
            <a:r>
              <a:t/>
            </a:r>
            <a:endParaRPr/>
          </a:p>
        </p:txBody>
      </p:sp>
      <p:sp>
        <p:nvSpPr>
          <p:cNvPr id="217" name="Google Shape;217;g35036b07fc5_0_35"/>
          <p:cNvSpPr txBox="1"/>
          <p:nvPr>
            <p:ph type="title"/>
          </p:nvPr>
        </p:nvSpPr>
        <p:spPr>
          <a:xfrm>
            <a:off x="904875" y="131032"/>
            <a:ext cx="36672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Bibliography</a:t>
            </a:r>
            <a:endParaRPr/>
          </a:p>
        </p:txBody>
      </p:sp>
      <p:sp>
        <p:nvSpPr>
          <p:cNvPr id="218" name="Google Shape;218;g35036b07fc5_0_35"/>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Base technology: NMR </a:t>
            </a:r>
            <a:r>
              <a:rPr lang="fr-FR"/>
              <a:t>molecular</a:t>
            </a:r>
            <a:r>
              <a:rPr lang="fr-FR"/>
              <a:t> analysis (Felix Bloch and Edward Purcell Nobel in 1952)</a:t>
            </a:r>
            <a:endParaRPr/>
          </a:p>
          <a:p>
            <a:pPr indent="0" lvl="0" marL="45720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First proof of concept for imaging: Using magnetic gradients to localize signal components in space (Paul C. Lauterbur.</a:t>
            </a:r>
            <a:endParaRPr/>
          </a:p>
          <a:p>
            <a:pPr indent="0" lvl="0" marL="0" rtl="0" algn="l">
              <a:lnSpc>
                <a:spcPct val="90000"/>
              </a:lnSpc>
              <a:spcBef>
                <a:spcPts val="0"/>
              </a:spcBef>
              <a:spcAft>
                <a:spcPts val="0"/>
              </a:spcAft>
              <a:buNone/>
            </a:pPr>
            <a:r>
              <a:rPr lang="fr-FR"/>
              <a:t>	</a:t>
            </a:r>
            <a:endParaRPr/>
          </a:p>
          <a:p>
            <a:pPr indent="-331470" lvl="0" marL="457200" rtl="0" algn="l">
              <a:lnSpc>
                <a:spcPct val="90000"/>
              </a:lnSpc>
              <a:spcBef>
                <a:spcPts val="0"/>
              </a:spcBef>
              <a:spcAft>
                <a:spcPts val="0"/>
              </a:spcAft>
              <a:buSzPts val="1620"/>
              <a:buChar char="-"/>
            </a:pPr>
            <a:r>
              <a:rPr lang="fr-FR"/>
              <a:t>Improve imaging speed and gradient based slice selection (Sir Peter Mansfield)</a:t>
            </a:r>
            <a:endParaRPr/>
          </a:p>
        </p:txBody>
      </p:sp>
      <p:sp>
        <p:nvSpPr>
          <p:cNvPr id="129" name="Google Shape;129;p9"/>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History of MRI</a:t>
            </a:r>
            <a:endParaRPr/>
          </a:p>
        </p:txBody>
      </p:sp>
      <p:sp>
        <p:nvSpPr>
          <p:cNvPr id="130" name="Google Shape;130;p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31" name="Google Shape;131;p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grpSp>
        <p:nvGrpSpPr>
          <p:cNvPr id="132" name="Google Shape;132;p9"/>
          <p:cNvGrpSpPr/>
          <p:nvPr/>
        </p:nvGrpSpPr>
        <p:grpSpPr>
          <a:xfrm>
            <a:off x="651331" y="1356861"/>
            <a:ext cx="3666935" cy="1686620"/>
            <a:chOff x="162400" y="930625"/>
            <a:chExt cx="4407374" cy="1949850"/>
          </a:xfrm>
        </p:grpSpPr>
        <p:pic>
          <p:nvPicPr>
            <p:cNvPr id="133" name="Google Shape;133;p9"/>
            <p:cNvPicPr preferRelativeResize="0"/>
            <p:nvPr/>
          </p:nvPicPr>
          <p:blipFill>
            <a:blip r:embed="rId3">
              <a:alphaModFix/>
            </a:blip>
            <a:stretch>
              <a:fillRect/>
            </a:stretch>
          </p:blipFill>
          <p:spPr>
            <a:xfrm>
              <a:off x="162400" y="930625"/>
              <a:ext cx="2350526" cy="1949850"/>
            </a:xfrm>
            <a:prstGeom prst="rect">
              <a:avLst/>
            </a:prstGeom>
            <a:noFill/>
            <a:ln>
              <a:noFill/>
            </a:ln>
          </p:spPr>
        </p:pic>
        <p:pic>
          <p:nvPicPr>
            <p:cNvPr id="134" name="Google Shape;134;p9"/>
            <p:cNvPicPr preferRelativeResize="0"/>
            <p:nvPr/>
          </p:nvPicPr>
          <p:blipFill>
            <a:blip r:embed="rId4">
              <a:alphaModFix/>
            </a:blip>
            <a:stretch>
              <a:fillRect/>
            </a:stretch>
          </p:blipFill>
          <p:spPr>
            <a:xfrm>
              <a:off x="2512925" y="930625"/>
              <a:ext cx="2056849" cy="1949850"/>
            </a:xfrm>
            <a:prstGeom prst="rect">
              <a:avLst/>
            </a:prstGeom>
            <a:noFill/>
            <a:ln>
              <a:noFill/>
            </a:ln>
          </p:spPr>
        </p:pic>
      </p:grpSp>
      <p:pic>
        <p:nvPicPr>
          <p:cNvPr id="135" name="Google Shape;135;p9" title="Screenshot 2025-04-28 at 2.13.38 AM.png"/>
          <p:cNvPicPr preferRelativeResize="0"/>
          <p:nvPr/>
        </p:nvPicPr>
        <p:blipFill rotWithShape="1">
          <a:blip r:embed="rId5">
            <a:alphaModFix/>
          </a:blip>
          <a:srcRect b="49259" l="0" r="0" t="0"/>
          <a:stretch/>
        </p:blipFill>
        <p:spPr>
          <a:xfrm>
            <a:off x="1147575" y="3196550"/>
            <a:ext cx="2674450" cy="1815000"/>
          </a:xfrm>
          <a:prstGeom prst="rect">
            <a:avLst/>
          </a:prstGeom>
          <a:noFill/>
          <a:ln>
            <a:noFill/>
          </a:ln>
        </p:spPr>
      </p:pic>
      <p:sp>
        <p:nvSpPr>
          <p:cNvPr id="136" name="Google Shape;136;p9"/>
          <p:cNvSpPr txBox="1"/>
          <p:nvPr/>
        </p:nvSpPr>
        <p:spPr>
          <a:xfrm>
            <a:off x="984800" y="494825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600">
                <a:solidFill>
                  <a:schemeClr val="dk1"/>
                </a:solidFill>
              </a:rPr>
              <a:t>Source: </a:t>
            </a:r>
            <a:r>
              <a:rPr lang="fr-FR" sz="600" u="sng">
                <a:solidFill>
                  <a:schemeClr val="hlink"/>
                </a:solidFill>
                <a:hlinkClick r:id="rId6"/>
              </a:rPr>
              <a:t>https://benbeck.co.uk/firsts/2_The_Human_Subject/scanningh.htm</a:t>
            </a:r>
            <a:r>
              <a:rPr lang="fr-FR" sz="600">
                <a:solidFill>
                  <a:schemeClr val="dk1"/>
                </a:solidFill>
              </a:rPr>
              <a:t> </a:t>
            </a:r>
            <a:endParaRPr sz="60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0"/>
          <p:cNvSpPr txBox="1"/>
          <p:nvPr>
            <p:ph idx="1" type="body"/>
          </p:nvPr>
        </p:nvSpPr>
        <p:spPr>
          <a:xfrm>
            <a:off x="790250" y="1563700"/>
            <a:ext cx="3955200" cy="3263400"/>
          </a:xfrm>
          <a:prstGeom prst="rect">
            <a:avLst/>
          </a:prstGeom>
          <a:noFill/>
          <a:ln>
            <a:noFill/>
          </a:ln>
        </p:spPr>
        <p:txBody>
          <a:bodyPr anchorCtr="0" anchor="t" bIns="45700" lIns="180000" spcFirstLastPara="1" rIns="91425" wrap="square" tIns="45700">
            <a:normAutofit lnSpcReduction="10000"/>
          </a:bodyPr>
          <a:lstStyle/>
          <a:p>
            <a:pPr indent="0" lvl="0" marL="102870" rtl="0" algn="l">
              <a:lnSpc>
                <a:spcPct val="90000"/>
              </a:lnSpc>
              <a:spcBef>
                <a:spcPts val="0"/>
              </a:spcBef>
              <a:spcAft>
                <a:spcPts val="0"/>
              </a:spcAft>
              <a:buSzPts val="1620"/>
              <a:buNone/>
            </a:pPr>
            <a:r>
              <a:rPr b="1" lang="fr-FR" sz="2000"/>
              <a:t>The physics behind it:</a:t>
            </a:r>
            <a:endParaRPr b="1" sz="2000"/>
          </a:p>
          <a:p>
            <a:pPr indent="-331470" lvl="0" marL="457200" rtl="0" algn="l">
              <a:lnSpc>
                <a:spcPct val="90000"/>
              </a:lnSpc>
              <a:spcBef>
                <a:spcPts val="1000"/>
              </a:spcBef>
              <a:spcAft>
                <a:spcPts val="0"/>
              </a:spcAft>
              <a:buSzPts val="1620"/>
              <a:buChar char="▪"/>
            </a:pPr>
            <a:r>
              <a:rPr lang="fr-FR"/>
              <a:t>Each proton acts like a small magnet (due to spin)</a:t>
            </a:r>
            <a:endParaRPr/>
          </a:p>
          <a:p>
            <a:pPr indent="-331470" lvl="0" marL="457200" rtl="0" algn="l">
              <a:lnSpc>
                <a:spcPct val="90000"/>
              </a:lnSpc>
              <a:spcBef>
                <a:spcPts val="1000"/>
              </a:spcBef>
              <a:spcAft>
                <a:spcPts val="0"/>
              </a:spcAft>
              <a:buSzPts val="1620"/>
              <a:buChar char="▪"/>
            </a:pPr>
            <a:r>
              <a:rPr lang="fr-FR"/>
              <a:t>A powerful uniform magnetic field aligns protons parallel or </a:t>
            </a:r>
            <a:r>
              <a:rPr lang="fr-FR"/>
              <a:t>antiparallel to it</a:t>
            </a:r>
            <a:endParaRPr/>
          </a:p>
          <a:p>
            <a:pPr indent="-331470" lvl="0" marL="457200" rtl="0" algn="l">
              <a:lnSpc>
                <a:spcPct val="90000"/>
              </a:lnSpc>
              <a:spcBef>
                <a:spcPts val="1000"/>
              </a:spcBef>
              <a:spcAft>
                <a:spcPts val="0"/>
              </a:spcAft>
              <a:buSzPts val="1620"/>
              <a:buChar char="▪"/>
            </a:pPr>
            <a:r>
              <a:rPr lang="fr-FR"/>
              <a:t>Radio waves temporarily knock protons off alignement and synchronise them</a:t>
            </a:r>
            <a:endParaRPr/>
          </a:p>
          <a:p>
            <a:pPr indent="-331470" lvl="0" marL="457200" rtl="0" algn="l">
              <a:lnSpc>
                <a:spcPct val="90000"/>
              </a:lnSpc>
              <a:spcBef>
                <a:spcPts val="1000"/>
              </a:spcBef>
              <a:spcAft>
                <a:spcPts val="0"/>
              </a:spcAft>
              <a:buSzPts val="1620"/>
              <a:buChar char="▪"/>
            </a:pPr>
            <a:r>
              <a:rPr lang="fr-FR"/>
              <a:t>As protons realign, a detectable electromagnetic signal is emitted.</a:t>
            </a:r>
            <a:endParaRPr/>
          </a:p>
        </p:txBody>
      </p:sp>
      <p:sp>
        <p:nvSpPr>
          <p:cNvPr id="142" name="Google Shape;142;p10"/>
          <p:cNvSpPr txBox="1"/>
          <p:nvPr>
            <p:ph idx="2" type="body"/>
          </p:nvPr>
        </p:nvSpPr>
        <p:spPr>
          <a:xfrm>
            <a:off x="4959772" y="1563688"/>
            <a:ext cx="3671400" cy="3263400"/>
          </a:xfrm>
          <a:prstGeom prst="rect">
            <a:avLst/>
          </a:prstGeom>
          <a:noFill/>
          <a:ln>
            <a:noFill/>
          </a:ln>
        </p:spPr>
        <p:txBody>
          <a:bodyPr anchorCtr="0" anchor="t" bIns="45700" lIns="180000" spcFirstLastPara="1" rIns="91425" wrap="square" tIns="45700">
            <a:normAutofit lnSpcReduction="20000"/>
          </a:bodyPr>
          <a:lstStyle/>
          <a:p>
            <a:pPr indent="-68579" lvl="0" marL="171450" rtl="0" algn="l">
              <a:lnSpc>
                <a:spcPct val="90000"/>
              </a:lnSpc>
              <a:spcBef>
                <a:spcPts val="0"/>
              </a:spcBef>
              <a:spcAft>
                <a:spcPts val="0"/>
              </a:spcAft>
              <a:buSzPts val="1620"/>
              <a:buNone/>
            </a:pPr>
            <a:r>
              <a:rPr b="1" lang="fr-FR" sz="2000"/>
              <a:t>How we image:</a:t>
            </a:r>
            <a:endParaRPr b="1" sz="2000"/>
          </a:p>
          <a:p>
            <a:pPr indent="-331470" lvl="0" marL="457200" rtl="0" algn="l">
              <a:lnSpc>
                <a:spcPct val="90000"/>
              </a:lnSpc>
              <a:spcBef>
                <a:spcPts val="1000"/>
              </a:spcBef>
              <a:spcAft>
                <a:spcPts val="0"/>
              </a:spcAft>
              <a:buSzPts val="1620"/>
              <a:buChar char="▪"/>
            </a:pPr>
            <a:r>
              <a:rPr lang="fr-FR"/>
              <a:t>E</a:t>
            </a:r>
            <a:r>
              <a:rPr lang="fr-FR"/>
              <a:t>mitted radio wave frequency</a:t>
            </a:r>
            <a:r>
              <a:rPr lang="fr-FR" sz="2700"/>
              <a:t>∝</a:t>
            </a:r>
            <a:r>
              <a:rPr lang="fr-FR"/>
              <a:t>Magnetic field magnitude and intrinsic constants</a:t>
            </a:r>
            <a:endParaRPr/>
          </a:p>
          <a:p>
            <a:pPr indent="-331470" lvl="0" marL="457200" rtl="0" algn="l">
              <a:lnSpc>
                <a:spcPct val="90000"/>
              </a:lnSpc>
              <a:spcBef>
                <a:spcPts val="1000"/>
              </a:spcBef>
              <a:spcAft>
                <a:spcPts val="0"/>
              </a:spcAft>
              <a:buSzPts val="1620"/>
              <a:buChar char="▪"/>
            </a:pPr>
            <a:r>
              <a:rPr lang="fr-FR"/>
              <a:t>Gradient magnets vary frequency of emitted radio wave based on location.</a:t>
            </a:r>
            <a:endParaRPr/>
          </a:p>
          <a:p>
            <a:pPr indent="-331470" lvl="0" marL="457200" rtl="0" algn="l">
              <a:lnSpc>
                <a:spcPct val="90000"/>
              </a:lnSpc>
              <a:spcBef>
                <a:spcPts val="1000"/>
              </a:spcBef>
              <a:spcAft>
                <a:spcPts val="0"/>
              </a:spcAft>
              <a:buSzPts val="1620"/>
              <a:buChar char="▪"/>
            </a:pPr>
            <a:r>
              <a:rPr lang="fr-FR"/>
              <a:t>Analyse the combined signal of all spins with the inverse Fourier transform.</a:t>
            </a:r>
            <a:endParaRPr/>
          </a:p>
          <a:p>
            <a:pPr indent="-331470" lvl="0" marL="457200" rtl="0" algn="l">
              <a:lnSpc>
                <a:spcPct val="90000"/>
              </a:lnSpc>
              <a:spcBef>
                <a:spcPts val="1000"/>
              </a:spcBef>
              <a:spcAft>
                <a:spcPts val="0"/>
              </a:spcAft>
              <a:buSzPts val="1620"/>
              <a:buChar char="▪"/>
            </a:pPr>
            <a:r>
              <a:rPr lang="fr-FR"/>
              <a:t>We now can create images with localised proton signals </a:t>
            </a:r>
            <a:endParaRPr/>
          </a:p>
        </p:txBody>
      </p:sp>
      <p:sp>
        <p:nvSpPr>
          <p:cNvPr id="143" name="Google Shape;143;p10"/>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Basic principles of MRI</a:t>
            </a:r>
            <a:endParaRPr/>
          </a:p>
        </p:txBody>
      </p:sp>
      <p:sp>
        <p:nvSpPr>
          <p:cNvPr id="144" name="Google Shape;144;p1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45" name="Google Shape;145;p1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46" name="Google Shape;146;p10"/>
          <p:cNvPicPr preferRelativeResize="0"/>
          <p:nvPr/>
        </p:nvPicPr>
        <p:blipFill rotWithShape="1">
          <a:blip r:embed="rId3">
            <a:alphaModFix/>
          </a:blip>
          <a:srcRect b="29771" l="0" r="0" t="17571"/>
          <a:stretch/>
        </p:blipFill>
        <p:spPr>
          <a:xfrm>
            <a:off x="4959775" y="86550"/>
            <a:ext cx="3501000" cy="1382662"/>
          </a:xfrm>
          <a:prstGeom prst="rect">
            <a:avLst/>
          </a:prstGeom>
          <a:noFill/>
          <a:ln>
            <a:noFill/>
          </a:ln>
        </p:spPr>
      </p:pic>
      <p:sp>
        <p:nvSpPr>
          <p:cNvPr id="147" name="Google Shape;147;p10"/>
          <p:cNvSpPr txBox="1"/>
          <p:nvPr/>
        </p:nvSpPr>
        <p:spPr>
          <a:xfrm>
            <a:off x="4959775" y="135040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600">
                <a:solidFill>
                  <a:schemeClr val="dk1"/>
                </a:solidFill>
              </a:rPr>
              <a:t>Source: </a:t>
            </a:r>
            <a:r>
              <a:rPr lang="fr-FR" sz="600" u="sng">
                <a:solidFill>
                  <a:schemeClr val="hlink"/>
                </a:solidFill>
                <a:hlinkClick r:id="rId4"/>
              </a:rPr>
              <a:t>https://www.youtube.com/watch?v=FT6NwrEFv0o</a:t>
            </a:r>
            <a:r>
              <a:rPr lang="fr-FR" sz="600">
                <a:solidFill>
                  <a:schemeClr val="dk1"/>
                </a:solidFill>
              </a:rPr>
              <a:t> </a:t>
            </a:r>
            <a:r>
              <a:rPr lang="fr-FR" sz="600">
                <a:solidFill>
                  <a:schemeClr val="dk1"/>
                </a:solidFill>
              </a:rPr>
              <a:t> </a:t>
            </a:r>
            <a:endParaRPr sz="600">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56b3289932_0_4"/>
          <p:cNvSpPr txBox="1"/>
          <p:nvPr>
            <p:ph idx="1" type="body"/>
          </p:nvPr>
        </p:nvSpPr>
        <p:spPr>
          <a:xfrm>
            <a:off x="790150" y="940050"/>
            <a:ext cx="7841100" cy="32634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lang="fr-FR"/>
              <a:t>The Total Magnetization vector is the sum of magnetic </a:t>
            </a:r>
            <a:endParaRPr/>
          </a:p>
          <a:p>
            <a:pPr indent="0" lvl="0" marL="0" rtl="0" algn="l">
              <a:lnSpc>
                <a:spcPct val="90000"/>
              </a:lnSpc>
              <a:spcBef>
                <a:spcPts val="0"/>
              </a:spcBef>
              <a:spcAft>
                <a:spcPts val="0"/>
              </a:spcAft>
              <a:buNone/>
            </a:pPr>
            <a:r>
              <a:rPr lang="fr-FR"/>
              <a:t>field from all protons</a:t>
            </a:r>
            <a:r>
              <a:rPr lang="fr-FR"/>
              <a:t>' spin and state transitions.</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Two main measured tissue properties:</a:t>
            </a:r>
            <a:endParaRPr/>
          </a:p>
          <a:p>
            <a:pPr indent="-342900" lvl="1" marL="914400" rtl="0" algn="l">
              <a:lnSpc>
                <a:spcPct val="90000"/>
              </a:lnSpc>
              <a:spcBef>
                <a:spcPts val="0"/>
              </a:spcBef>
              <a:spcAft>
                <a:spcPts val="0"/>
              </a:spcAft>
              <a:buSzPts val="1800"/>
              <a:buChar char="•"/>
            </a:pPr>
            <a:r>
              <a:rPr lang="fr-FR"/>
              <a:t>T1 time: Time it takes for 67% of the total longitudinal magnetization to recover (Time for spins to recover to equilibrium conditions)</a:t>
            </a:r>
            <a:endParaRPr/>
          </a:p>
          <a:p>
            <a:pPr indent="-342900" lvl="1" marL="914400" rtl="0" algn="l">
              <a:lnSpc>
                <a:spcPct val="90000"/>
              </a:lnSpc>
              <a:spcBef>
                <a:spcPts val="0"/>
              </a:spcBef>
              <a:spcAft>
                <a:spcPts val="0"/>
              </a:spcAft>
              <a:buSzPts val="1800"/>
              <a:buChar char="•"/>
            </a:pPr>
            <a:r>
              <a:rPr lang="fr-FR"/>
              <a:t>T2 time: Time it takes for 67% of the total transverse magnetization to decay (Time spins in precession to dephase after excitation)</a:t>
            </a:r>
            <a:endParaRPr/>
          </a:p>
        </p:txBody>
      </p:sp>
      <p:sp>
        <p:nvSpPr>
          <p:cNvPr id="153" name="Google Shape;153;g356b3289932_0_4"/>
          <p:cNvSpPr txBox="1"/>
          <p:nvPr>
            <p:ph type="title"/>
          </p:nvPr>
        </p:nvSpPr>
        <p:spPr>
          <a:xfrm>
            <a:off x="904875" y="131025"/>
            <a:ext cx="4725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What is measured?</a:t>
            </a:r>
            <a:endParaRPr/>
          </a:p>
        </p:txBody>
      </p:sp>
      <p:sp>
        <p:nvSpPr>
          <p:cNvPr id="154" name="Google Shape;154;g356b3289932_0_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55" name="Google Shape;155;g356b3289932_0_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56" name="Google Shape;156;g356b3289932_0_4" title="Screenshot 2025-04-27 at 11.37.10 PM.png"/>
          <p:cNvPicPr preferRelativeResize="0"/>
          <p:nvPr/>
        </p:nvPicPr>
        <p:blipFill>
          <a:blip r:embed="rId3">
            <a:alphaModFix/>
          </a:blip>
          <a:stretch>
            <a:fillRect/>
          </a:stretch>
        </p:blipFill>
        <p:spPr>
          <a:xfrm>
            <a:off x="989965" y="3114675"/>
            <a:ext cx="3012734" cy="1791974"/>
          </a:xfrm>
          <a:prstGeom prst="rect">
            <a:avLst/>
          </a:prstGeom>
          <a:noFill/>
          <a:ln>
            <a:noFill/>
          </a:ln>
        </p:spPr>
      </p:pic>
      <p:pic>
        <p:nvPicPr>
          <p:cNvPr id="157" name="Google Shape;157;g356b3289932_0_4" title="Screenshot 2025-04-27 at 11.39.05 PM.png"/>
          <p:cNvPicPr preferRelativeResize="0"/>
          <p:nvPr/>
        </p:nvPicPr>
        <p:blipFill>
          <a:blip r:embed="rId4">
            <a:alphaModFix/>
          </a:blip>
          <a:stretch>
            <a:fillRect/>
          </a:stretch>
        </p:blipFill>
        <p:spPr>
          <a:xfrm>
            <a:off x="4973000" y="3114675"/>
            <a:ext cx="2687951" cy="1791974"/>
          </a:xfrm>
          <a:prstGeom prst="rect">
            <a:avLst/>
          </a:prstGeom>
          <a:noFill/>
          <a:ln>
            <a:noFill/>
          </a:ln>
        </p:spPr>
      </p:pic>
      <p:sp>
        <p:nvSpPr>
          <p:cNvPr id="158" name="Google Shape;158;g356b3289932_0_4"/>
          <p:cNvSpPr txBox="1"/>
          <p:nvPr/>
        </p:nvSpPr>
        <p:spPr>
          <a:xfrm>
            <a:off x="904875" y="4874850"/>
            <a:ext cx="6606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600">
                <a:solidFill>
                  <a:schemeClr val="dk1"/>
                </a:solidFill>
              </a:rPr>
              <a:t>Source: John Hopkins Medecine </a:t>
            </a:r>
            <a:r>
              <a:rPr lang="fr-FR" sz="600" u="sng">
                <a:solidFill>
                  <a:schemeClr val="accent4"/>
                </a:solidFill>
                <a:hlinkClick r:id="rId5">
                  <a:extLst>
                    <a:ext uri="{A12FA001-AC4F-418D-AE19-62706E023703}">
                      <ahyp:hlinkClr val="tx"/>
                    </a:ext>
                  </a:extLst>
                </a:hlinkClick>
              </a:rPr>
              <a:t>https://youtu.be/jLnuPKhKXVM?si=DyenJndOwr6idqbE</a:t>
            </a:r>
            <a:endParaRPr sz="600">
              <a:solidFill>
                <a:schemeClr val="accent4"/>
              </a:solidFill>
            </a:endParaRPr>
          </a:p>
          <a:p>
            <a:pPr indent="0" lvl="0" marL="0" rtl="0" algn="l">
              <a:spcBef>
                <a:spcPts val="0"/>
              </a:spcBef>
              <a:spcAft>
                <a:spcPts val="0"/>
              </a:spcAft>
              <a:buNone/>
            </a:pPr>
            <a:r>
              <a:t/>
            </a:r>
            <a:endParaRPr sz="600">
              <a:solidFill>
                <a:schemeClr val="dk1"/>
              </a:solidFill>
            </a:endParaRPr>
          </a:p>
        </p:txBody>
      </p:sp>
      <p:sp>
        <p:nvSpPr>
          <p:cNvPr id="159" name="Google Shape;159;g356b3289932_0_4"/>
          <p:cNvSpPr/>
          <p:nvPr/>
        </p:nvSpPr>
        <p:spPr>
          <a:xfrm>
            <a:off x="4106250" y="3902075"/>
            <a:ext cx="763200" cy="381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0" name="Google Shape;160;g356b3289932_0_4"/>
          <p:cNvPicPr preferRelativeResize="0"/>
          <p:nvPr/>
        </p:nvPicPr>
        <p:blipFill rotWithShape="1">
          <a:blip r:embed="rId6">
            <a:alphaModFix/>
          </a:blip>
          <a:srcRect b="3121" l="2038" r="3595" t="3985"/>
          <a:stretch/>
        </p:blipFill>
        <p:spPr>
          <a:xfrm>
            <a:off x="6558250" y="264931"/>
            <a:ext cx="2072999" cy="1524894"/>
          </a:xfrm>
          <a:prstGeom prst="rect">
            <a:avLst/>
          </a:prstGeom>
          <a:noFill/>
          <a:ln>
            <a:noFill/>
          </a:ln>
        </p:spPr>
      </p:pic>
      <p:sp>
        <p:nvSpPr>
          <p:cNvPr id="161" name="Google Shape;161;g356b3289932_0_4"/>
          <p:cNvSpPr txBox="1"/>
          <p:nvPr/>
        </p:nvSpPr>
        <p:spPr>
          <a:xfrm>
            <a:off x="6558250" y="1724325"/>
            <a:ext cx="3513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600">
                <a:solidFill>
                  <a:schemeClr val="dk1"/>
                </a:solidFill>
              </a:rPr>
              <a:t>Source: </a:t>
            </a:r>
            <a:r>
              <a:rPr lang="fr-FR" sz="600" u="sng">
                <a:solidFill>
                  <a:schemeClr val="hlink"/>
                </a:solidFill>
                <a:hlinkClick r:id="rId7"/>
              </a:rPr>
              <a:t>https://mri-q.com/why-is-t1--t2.html</a:t>
            </a:r>
            <a:r>
              <a:rPr lang="fr-FR" sz="600">
                <a:solidFill>
                  <a:schemeClr val="dk1"/>
                </a:solidFill>
              </a:rPr>
              <a:t> </a:t>
            </a:r>
            <a:endParaRPr sz="600">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509894676e_0_1"/>
          <p:cNvSpPr txBox="1"/>
          <p:nvPr>
            <p:ph idx="1" type="body"/>
          </p:nvPr>
        </p:nvSpPr>
        <p:spPr>
          <a:xfrm>
            <a:off x="790150" y="940050"/>
            <a:ext cx="7841100" cy="32634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T2 isn</a:t>
            </a:r>
            <a:r>
              <a:rPr lang="fr-FR"/>
              <a:t>'t exactly what can be measured, T2* is the actual dephasing time:</a:t>
            </a:r>
            <a:endParaRPr/>
          </a:p>
          <a:p>
            <a:pPr indent="-342900" lvl="1" marL="914400" rtl="0" algn="l">
              <a:lnSpc>
                <a:spcPct val="90000"/>
              </a:lnSpc>
              <a:spcBef>
                <a:spcPts val="0"/>
              </a:spcBef>
              <a:spcAft>
                <a:spcPts val="0"/>
              </a:spcAft>
              <a:buSzPts val="1800"/>
              <a:buChar char="•"/>
            </a:pPr>
            <a:r>
              <a:rPr lang="fr-FR"/>
              <a:t>Magnetic field isn't really uniform, small variation make big changes</a:t>
            </a:r>
            <a:endParaRPr/>
          </a:p>
          <a:p>
            <a:pPr indent="-342900" lvl="1" marL="914400" rtl="0" algn="l">
              <a:lnSpc>
                <a:spcPct val="90000"/>
              </a:lnSpc>
              <a:spcBef>
                <a:spcPts val="0"/>
              </a:spcBef>
              <a:spcAft>
                <a:spcPts val="0"/>
              </a:spcAft>
              <a:buSzPts val="1800"/>
              <a:buChar char="•"/>
            </a:pPr>
            <a:r>
              <a:rPr lang="fr-FR"/>
              <a:t>Interference from chemical shift, other molecules, paramagnetic substances.</a:t>
            </a:r>
            <a:endParaRPr/>
          </a:p>
          <a:p>
            <a:pPr indent="-342900" lvl="1" marL="914400" rtl="0" algn="l">
              <a:lnSpc>
                <a:spcPct val="90000"/>
              </a:lnSpc>
              <a:spcBef>
                <a:spcPts val="0"/>
              </a:spcBef>
              <a:spcAft>
                <a:spcPts val="0"/>
              </a:spcAft>
              <a:buSzPts val="1800"/>
              <a:buChar char="•"/>
            </a:pPr>
            <a:r>
              <a:rPr lang="fr-FR"/>
              <a:t>Solutions: Increase magnetic field uniformity, and Spin-echo</a:t>
            </a:r>
            <a:endParaRPr/>
          </a:p>
          <a:p>
            <a:pPr indent="0" lvl="0" marL="914400" rtl="0" algn="l">
              <a:lnSpc>
                <a:spcPct val="90000"/>
              </a:lnSpc>
              <a:spcBef>
                <a:spcPts val="0"/>
              </a:spcBef>
              <a:spcAft>
                <a:spcPts val="0"/>
              </a:spcAft>
              <a:buNone/>
            </a:pPr>
            <a:r>
              <a:t/>
            </a:r>
            <a:endParaRPr/>
          </a:p>
        </p:txBody>
      </p:sp>
      <p:sp>
        <p:nvSpPr>
          <p:cNvPr id="167" name="Google Shape;167;g3509894676e_0_1"/>
          <p:cNvSpPr txBox="1"/>
          <p:nvPr>
            <p:ph type="title"/>
          </p:nvPr>
        </p:nvSpPr>
        <p:spPr>
          <a:xfrm>
            <a:off x="904875" y="131025"/>
            <a:ext cx="4725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Complications</a:t>
            </a:r>
            <a:endParaRPr/>
          </a:p>
        </p:txBody>
      </p:sp>
      <p:sp>
        <p:nvSpPr>
          <p:cNvPr id="168" name="Google Shape;168;g3509894676e_0_1"/>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69" name="Google Shape;169;g3509894676e_0_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70" name="Google Shape;170;g3509894676e_0_1"/>
          <p:cNvPicPr preferRelativeResize="0"/>
          <p:nvPr/>
        </p:nvPicPr>
        <p:blipFill>
          <a:blip r:embed="rId3">
            <a:alphaModFix/>
          </a:blip>
          <a:stretch>
            <a:fillRect/>
          </a:stretch>
        </p:blipFill>
        <p:spPr>
          <a:xfrm>
            <a:off x="2810250" y="2754250"/>
            <a:ext cx="3595326" cy="2174125"/>
          </a:xfrm>
          <a:prstGeom prst="rect">
            <a:avLst/>
          </a:prstGeom>
          <a:noFill/>
          <a:ln>
            <a:noFill/>
          </a:ln>
        </p:spPr>
      </p:pic>
      <p:sp>
        <p:nvSpPr>
          <p:cNvPr id="171" name="Google Shape;171;g3509894676e_0_1"/>
          <p:cNvSpPr txBox="1"/>
          <p:nvPr/>
        </p:nvSpPr>
        <p:spPr>
          <a:xfrm>
            <a:off x="2774400" y="4866600"/>
            <a:ext cx="3595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600">
                <a:solidFill>
                  <a:schemeClr val="dk1"/>
                </a:solidFill>
              </a:rPr>
              <a:t>Source: </a:t>
            </a:r>
            <a:r>
              <a:rPr lang="fr-FR" sz="600" u="sng">
                <a:solidFill>
                  <a:schemeClr val="hlink"/>
                </a:solidFill>
                <a:hlinkClick r:id="rId4"/>
              </a:rPr>
              <a:t>https://mriquestions.com/se-vs-multi-se-vs-fse.html</a:t>
            </a:r>
            <a:r>
              <a:rPr lang="fr-FR" sz="600">
                <a:solidFill>
                  <a:schemeClr val="dk1"/>
                </a:solidFill>
              </a:rPr>
              <a:t> </a:t>
            </a:r>
            <a:endParaRPr sz="600">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type="title"/>
          </p:nvPr>
        </p:nvSpPr>
        <p:spPr>
          <a:xfrm>
            <a:off x="904875" y="131025"/>
            <a:ext cx="42387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MRI with contrast</a:t>
            </a:r>
            <a:endParaRPr/>
          </a:p>
        </p:txBody>
      </p:sp>
      <p:sp>
        <p:nvSpPr>
          <p:cNvPr id="177" name="Google Shape;177;p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78" name="Google Shape;178;p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79" name="Google Shape;179;p5"/>
          <p:cNvSpPr txBox="1"/>
          <p:nvPr>
            <p:ph idx="1" type="body"/>
          </p:nvPr>
        </p:nvSpPr>
        <p:spPr>
          <a:xfrm>
            <a:off x="262200" y="977875"/>
            <a:ext cx="4962000" cy="3705300"/>
          </a:xfrm>
          <a:prstGeom prst="rect">
            <a:avLst/>
          </a:prstGeom>
          <a:noFill/>
          <a:ln>
            <a:noFill/>
          </a:ln>
        </p:spPr>
        <p:txBody>
          <a:bodyPr anchorCtr="0" anchor="t" bIns="45700" lIns="180000" spcFirstLastPara="1" rIns="91425" wrap="square" tIns="45700">
            <a:normAutofit fontScale="92500" lnSpcReduction="20000"/>
          </a:bodyPr>
          <a:lstStyle/>
          <a:p>
            <a:pPr indent="-323754" lvl="0" marL="457200" rtl="0" algn="l">
              <a:lnSpc>
                <a:spcPct val="90000"/>
              </a:lnSpc>
              <a:spcBef>
                <a:spcPts val="0"/>
              </a:spcBef>
              <a:spcAft>
                <a:spcPts val="0"/>
              </a:spcAft>
              <a:buSzPct val="90000"/>
              <a:buChar char="▪"/>
            </a:pPr>
            <a:r>
              <a:rPr lang="fr-FR"/>
              <a:t>Agent to get clearer images</a:t>
            </a:r>
            <a:endParaRPr/>
          </a:p>
          <a:p>
            <a:pPr indent="0" lvl="0" marL="457200" rtl="0" algn="l">
              <a:lnSpc>
                <a:spcPct val="90000"/>
              </a:lnSpc>
              <a:spcBef>
                <a:spcPts val="0"/>
              </a:spcBef>
              <a:spcAft>
                <a:spcPts val="0"/>
              </a:spcAft>
              <a:buNone/>
            </a:pPr>
            <a:r>
              <a:t/>
            </a:r>
            <a:endParaRPr/>
          </a:p>
          <a:p>
            <a:pPr indent="-323754" lvl="0" marL="457200" rtl="0" algn="l">
              <a:lnSpc>
                <a:spcPct val="90000"/>
              </a:lnSpc>
              <a:spcBef>
                <a:spcPts val="0"/>
              </a:spcBef>
              <a:spcAft>
                <a:spcPts val="0"/>
              </a:spcAft>
              <a:buSzPct val="90000"/>
              <a:buChar char="▪"/>
            </a:pPr>
            <a:r>
              <a:rPr lang="fr-FR"/>
              <a:t>Gadolinium</a:t>
            </a:r>
            <a:endParaRPr/>
          </a:p>
          <a:p>
            <a:pPr indent="-334327" lvl="1" marL="914400" rtl="0" algn="l">
              <a:lnSpc>
                <a:spcPct val="115000"/>
              </a:lnSpc>
              <a:spcBef>
                <a:spcPts val="0"/>
              </a:spcBef>
              <a:spcAft>
                <a:spcPts val="0"/>
              </a:spcAft>
              <a:buSzPct val="112500"/>
              <a:buChar char="•"/>
            </a:pPr>
            <a:r>
              <a:rPr lang="fr-FR"/>
              <a:t>Injected to make tissues appear brighter</a:t>
            </a:r>
            <a:endParaRPr/>
          </a:p>
          <a:p>
            <a:pPr indent="-334327" lvl="1" marL="914400" rtl="0" algn="l">
              <a:lnSpc>
                <a:spcPct val="115000"/>
              </a:lnSpc>
              <a:spcBef>
                <a:spcPts val="0"/>
              </a:spcBef>
              <a:spcAft>
                <a:spcPts val="0"/>
              </a:spcAft>
              <a:buSzPct val="112500"/>
              <a:buChar char="•"/>
            </a:pPr>
            <a:r>
              <a:rPr lang="fr-FR"/>
              <a:t>Highlights tumors, inflammation, blood vessels</a:t>
            </a:r>
            <a:endParaRPr/>
          </a:p>
          <a:p>
            <a:pPr indent="-334327" lvl="1" marL="914400" rtl="0" algn="l">
              <a:lnSpc>
                <a:spcPct val="115000"/>
              </a:lnSpc>
              <a:spcBef>
                <a:spcPts val="0"/>
              </a:spcBef>
              <a:spcAft>
                <a:spcPts val="0"/>
              </a:spcAft>
              <a:buSzPct val="112500"/>
              <a:buChar char="•"/>
            </a:pPr>
            <a:r>
              <a:rPr lang="fr-FR"/>
              <a:t>Generally safe</a:t>
            </a:r>
            <a:endParaRPr/>
          </a:p>
          <a:p>
            <a:pPr indent="0" lvl="0" marL="914400" rtl="0" algn="l">
              <a:lnSpc>
                <a:spcPct val="115000"/>
              </a:lnSpc>
              <a:spcBef>
                <a:spcPts val="0"/>
              </a:spcBef>
              <a:spcAft>
                <a:spcPts val="0"/>
              </a:spcAft>
              <a:buNone/>
            </a:pPr>
            <a:r>
              <a:t/>
            </a:r>
            <a:endParaRPr/>
          </a:p>
          <a:p>
            <a:pPr indent="-323754" lvl="0" marL="457200" rtl="0" algn="l">
              <a:lnSpc>
                <a:spcPct val="115000"/>
              </a:lnSpc>
              <a:spcBef>
                <a:spcPts val="0"/>
              </a:spcBef>
              <a:spcAft>
                <a:spcPts val="0"/>
              </a:spcAft>
              <a:buSzPct val="90000"/>
              <a:buChar char="▪"/>
            </a:pPr>
            <a:r>
              <a:rPr lang="fr-FR"/>
              <a:t>Hyperpolarized Noble Gases</a:t>
            </a:r>
            <a:endParaRPr/>
          </a:p>
          <a:p>
            <a:pPr indent="-334327" lvl="1" marL="914400" rtl="0" algn="l">
              <a:lnSpc>
                <a:spcPct val="115000"/>
              </a:lnSpc>
              <a:spcBef>
                <a:spcPts val="0"/>
              </a:spcBef>
              <a:spcAft>
                <a:spcPts val="0"/>
              </a:spcAft>
              <a:buSzPct val="112500"/>
              <a:buChar char="•"/>
            </a:pPr>
            <a:r>
              <a:rPr lang="fr-FR"/>
              <a:t>Inhaled helium-3 </a:t>
            </a:r>
            <a:endParaRPr/>
          </a:p>
          <a:p>
            <a:pPr indent="-334327" lvl="1" marL="914400" rtl="0" algn="l">
              <a:lnSpc>
                <a:spcPct val="115000"/>
              </a:lnSpc>
              <a:spcBef>
                <a:spcPts val="0"/>
              </a:spcBef>
              <a:spcAft>
                <a:spcPts val="0"/>
              </a:spcAft>
              <a:buSzPct val="112500"/>
              <a:buChar char="•"/>
            </a:pPr>
            <a:r>
              <a:rPr lang="fr-FR"/>
              <a:t>Creates strong MRI signal in lungs</a:t>
            </a:r>
            <a:endParaRPr/>
          </a:p>
          <a:p>
            <a:pPr indent="-334327" lvl="1" marL="914400" rtl="0" algn="l">
              <a:lnSpc>
                <a:spcPct val="115000"/>
              </a:lnSpc>
              <a:spcBef>
                <a:spcPts val="0"/>
              </a:spcBef>
              <a:spcAft>
                <a:spcPts val="0"/>
              </a:spcAft>
              <a:buSzPct val="112500"/>
              <a:buChar char="•"/>
            </a:pPr>
            <a:r>
              <a:rPr lang="fr-FR"/>
              <a:t>Shows airflow and gas exchange in lung diseases</a:t>
            </a:r>
            <a:endParaRPr/>
          </a:p>
          <a:p>
            <a:pPr indent="0" lvl="0" marL="914400" rtl="0" algn="l">
              <a:lnSpc>
                <a:spcPct val="115000"/>
              </a:lnSpc>
              <a:spcBef>
                <a:spcPts val="0"/>
              </a:spcBef>
              <a:spcAft>
                <a:spcPts val="0"/>
              </a:spcAft>
              <a:buNone/>
            </a:pPr>
            <a:r>
              <a:t/>
            </a:r>
            <a:endParaRPr/>
          </a:p>
          <a:p>
            <a:pPr indent="-323754" lvl="0" marL="457200" rtl="0" algn="l">
              <a:lnSpc>
                <a:spcPct val="115000"/>
              </a:lnSpc>
              <a:spcBef>
                <a:spcPts val="0"/>
              </a:spcBef>
              <a:spcAft>
                <a:spcPts val="0"/>
              </a:spcAft>
              <a:buSzPct val="90000"/>
              <a:buChar char="▪"/>
            </a:pPr>
            <a:r>
              <a:rPr lang="fr-FR"/>
              <a:t>Potential risk of complications</a:t>
            </a:r>
            <a:endParaRPr/>
          </a:p>
        </p:txBody>
      </p:sp>
      <p:pic>
        <p:nvPicPr>
          <p:cNvPr id="180" name="Google Shape;180;p5"/>
          <p:cNvPicPr preferRelativeResize="0"/>
          <p:nvPr/>
        </p:nvPicPr>
        <p:blipFill>
          <a:blip r:embed="rId3">
            <a:alphaModFix/>
          </a:blip>
          <a:stretch>
            <a:fillRect/>
          </a:stretch>
        </p:blipFill>
        <p:spPr>
          <a:xfrm>
            <a:off x="5345272" y="1203825"/>
            <a:ext cx="3438175" cy="2571749"/>
          </a:xfrm>
          <a:prstGeom prst="rect">
            <a:avLst/>
          </a:prstGeom>
          <a:noFill/>
          <a:ln>
            <a:noFill/>
          </a:ln>
        </p:spPr>
      </p:pic>
      <p:sp>
        <p:nvSpPr>
          <p:cNvPr id="181" name="Google Shape;181;p5"/>
          <p:cNvSpPr txBox="1"/>
          <p:nvPr/>
        </p:nvSpPr>
        <p:spPr>
          <a:xfrm>
            <a:off x="5345275" y="3775575"/>
            <a:ext cx="3000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u="sng">
                <a:solidFill>
                  <a:schemeClr val="hlink"/>
                </a:solidFill>
                <a:hlinkClick r:id="rId4"/>
              </a:rPr>
              <a:t>https://multiplesclerosisnewstoday.com/2019/03/12/need-to-know-do-i-need-contrast-dye-gadolinium-mri/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35036b07fc5_0_24"/>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Strong signals due to water</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No ionizing radiation</a:t>
            </a:r>
            <a:endParaRPr/>
          </a:p>
          <a:p>
            <a:pPr indent="0" lvl="0" marL="45720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Detailed 3d images</a:t>
            </a:r>
            <a:endParaRPr/>
          </a:p>
          <a:p>
            <a:pPr indent="0" lvl="0" marL="45720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Replaces invasive procedure</a:t>
            </a:r>
            <a:endParaRPr/>
          </a:p>
        </p:txBody>
      </p:sp>
      <p:sp>
        <p:nvSpPr>
          <p:cNvPr id="187" name="Google Shape;187;g35036b07fc5_0_24"/>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Advantages of MRI</a:t>
            </a:r>
            <a:endParaRPr/>
          </a:p>
        </p:txBody>
      </p:sp>
      <p:sp>
        <p:nvSpPr>
          <p:cNvPr id="188" name="Google Shape;188;g35036b07fc5_0_2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89" name="Google Shape;189;g35036b07fc5_0_2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190" name="Google Shape;190;g35036b07fc5_0_24"/>
          <p:cNvPicPr preferRelativeResize="0"/>
          <p:nvPr/>
        </p:nvPicPr>
        <p:blipFill>
          <a:blip r:embed="rId3">
            <a:alphaModFix/>
          </a:blip>
          <a:stretch>
            <a:fillRect/>
          </a:stretch>
        </p:blipFill>
        <p:spPr>
          <a:xfrm>
            <a:off x="5184925" y="639500"/>
            <a:ext cx="3038335" cy="3543250"/>
          </a:xfrm>
          <a:prstGeom prst="rect">
            <a:avLst/>
          </a:prstGeom>
          <a:noFill/>
          <a:ln>
            <a:noFill/>
          </a:ln>
        </p:spPr>
      </p:pic>
      <p:sp>
        <p:nvSpPr>
          <p:cNvPr id="191" name="Google Shape;191;g35036b07fc5_0_24"/>
          <p:cNvSpPr txBox="1"/>
          <p:nvPr/>
        </p:nvSpPr>
        <p:spPr>
          <a:xfrm>
            <a:off x="5184925" y="41827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u="sng">
                <a:solidFill>
                  <a:schemeClr val="hlink"/>
                </a:solidFill>
                <a:hlinkClick r:id="rId4"/>
              </a:rPr>
              <a:t>https://www.sciencephoto.com/media/257506/view/water-on-the-brain-mri-scan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531bd8cc26b0415_0"/>
          <p:cNvSpPr txBox="1"/>
          <p:nvPr>
            <p:ph idx="1" type="body"/>
          </p:nvPr>
        </p:nvSpPr>
        <p:spPr>
          <a:xfrm>
            <a:off x="601800" y="1296425"/>
            <a:ext cx="4282800" cy="3386700"/>
          </a:xfrm>
          <a:prstGeom prst="rect">
            <a:avLst/>
          </a:prstGeom>
          <a:noFill/>
          <a:ln>
            <a:noFill/>
          </a:ln>
        </p:spPr>
        <p:txBody>
          <a:bodyPr anchorCtr="0" anchor="t" bIns="45700" lIns="180000" spcFirstLastPara="1" rIns="91425" wrap="square" tIns="45700">
            <a:normAutofit/>
          </a:bodyPr>
          <a:lstStyle/>
          <a:p>
            <a:pPr indent="0" lvl="0" marL="0" rtl="0" algn="l">
              <a:spcBef>
                <a:spcPts val="0"/>
              </a:spcBef>
              <a:spcAft>
                <a:spcPts val="0"/>
              </a:spcAft>
              <a:buNone/>
            </a:pPr>
            <a:r>
              <a:rPr b="1" lang="fr-FR"/>
              <a:t>Preoperative tool</a:t>
            </a:r>
            <a:endParaRPr b="1"/>
          </a:p>
          <a:p>
            <a:pPr indent="-331470" lvl="0" marL="457200" rtl="0" algn="l">
              <a:spcBef>
                <a:spcPts val="0"/>
              </a:spcBef>
              <a:spcAft>
                <a:spcPts val="0"/>
              </a:spcAft>
              <a:buSzPts val="1620"/>
              <a:buChar char="▪"/>
            </a:pPr>
            <a:r>
              <a:rPr lang="fr-FR"/>
              <a:t>Guides precise surgery</a:t>
            </a:r>
            <a:endParaRPr/>
          </a:p>
          <a:p>
            <a:pPr indent="0" lvl="0" marL="457200" rtl="0" algn="l">
              <a:spcBef>
                <a:spcPts val="0"/>
              </a:spcBef>
              <a:spcAft>
                <a:spcPts val="0"/>
              </a:spcAft>
              <a:buNone/>
            </a:pPr>
            <a:r>
              <a:t/>
            </a:r>
            <a:endParaRPr/>
          </a:p>
          <a:p>
            <a:pPr indent="-331470" lvl="0" marL="457200" rtl="0" algn="l">
              <a:spcBef>
                <a:spcPts val="0"/>
              </a:spcBef>
              <a:spcAft>
                <a:spcPts val="0"/>
              </a:spcAft>
              <a:buSzPts val="1620"/>
              <a:buChar char="▪"/>
            </a:pPr>
            <a:r>
              <a:rPr lang="fr-FR"/>
              <a:t>Use them to place electrodes</a:t>
            </a:r>
            <a:endParaRPr/>
          </a:p>
          <a:p>
            <a:pPr indent="0" lvl="0" marL="457200" rtl="0" algn="l">
              <a:spcBef>
                <a:spcPts val="0"/>
              </a:spcBef>
              <a:spcAft>
                <a:spcPts val="0"/>
              </a:spcAft>
              <a:buNone/>
            </a:pPr>
            <a:r>
              <a:t/>
            </a:r>
            <a:endParaRPr/>
          </a:p>
          <a:p>
            <a:pPr indent="0" lvl="0" marL="0" rtl="0" algn="l">
              <a:lnSpc>
                <a:spcPct val="90000"/>
              </a:lnSpc>
              <a:spcBef>
                <a:spcPts val="0"/>
              </a:spcBef>
              <a:spcAft>
                <a:spcPts val="0"/>
              </a:spcAft>
              <a:buNone/>
            </a:pPr>
            <a:r>
              <a:rPr b="1" lang="fr-FR"/>
              <a:t>Brain and Spine diagnosis</a:t>
            </a:r>
            <a:endParaRPr b="1"/>
          </a:p>
          <a:p>
            <a:pPr indent="-331470" lvl="0" marL="457200" rtl="0" algn="l">
              <a:lnSpc>
                <a:spcPct val="90000"/>
              </a:lnSpc>
              <a:spcBef>
                <a:spcPts val="0"/>
              </a:spcBef>
              <a:spcAft>
                <a:spcPts val="0"/>
              </a:spcAft>
              <a:buSzPts val="1620"/>
              <a:buChar char="▪"/>
            </a:pPr>
            <a:r>
              <a:rPr lang="fr-FR"/>
              <a:t>Detects small water content </a:t>
            </a:r>
            <a:r>
              <a:rPr lang="fr-FR"/>
              <a:t>changes</a:t>
            </a:r>
            <a:endParaRPr/>
          </a:p>
          <a:p>
            <a:pPr indent="0" lvl="0" marL="45720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Important for diseases like multiple sclerosis</a:t>
            </a:r>
            <a:endParaRPr/>
          </a:p>
          <a:p>
            <a:pPr indent="0" lvl="0" marL="0" rtl="0" algn="l">
              <a:lnSpc>
                <a:spcPct val="90000"/>
              </a:lnSpc>
              <a:spcBef>
                <a:spcPts val="0"/>
              </a:spcBef>
              <a:spcAft>
                <a:spcPts val="0"/>
              </a:spcAft>
              <a:buNone/>
            </a:pPr>
            <a:r>
              <a:t/>
            </a:r>
            <a:endParaRPr/>
          </a:p>
        </p:txBody>
      </p:sp>
      <p:sp>
        <p:nvSpPr>
          <p:cNvPr id="197" name="Google Shape;197;g1531bd8cc26b0415_0"/>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fontScale="90000"/>
          </a:bodyPr>
          <a:lstStyle/>
          <a:p>
            <a:pPr indent="0" lvl="0" marL="0" rtl="0" algn="l">
              <a:spcBef>
                <a:spcPts val="0"/>
              </a:spcBef>
              <a:spcAft>
                <a:spcPts val="0"/>
              </a:spcAft>
              <a:buClr>
                <a:schemeClr val="dk1"/>
              </a:buClr>
              <a:buSzPct val="100000"/>
              <a:buFont typeface="Libre Franklin"/>
              <a:buNone/>
            </a:pPr>
            <a:r>
              <a:rPr lang="fr-FR"/>
              <a:t>Importance in Medicine</a:t>
            </a:r>
            <a:endParaRPr b="0"/>
          </a:p>
          <a:p>
            <a:pPr indent="0" lvl="0" marL="0" rtl="0" algn="l">
              <a:lnSpc>
                <a:spcPct val="90000"/>
              </a:lnSpc>
              <a:spcBef>
                <a:spcPts val="0"/>
              </a:spcBef>
              <a:spcAft>
                <a:spcPts val="0"/>
              </a:spcAft>
              <a:buClr>
                <a:schemeClr val="dk1"/>
              </a:buClr>
              <a:buSzPct val="100000"/>
              <a:buFont typeface="Libre Franklin"/>
              <a:buNone/>
            </a:pPr>
            <a:r>
              <a:t/>
            </a:r>
            <a:endParaRPr/>
          </a:p>
        </p:txBody>
      </p:sp>
      <p:sp>
        <p:nvSpPr>
          <p:cNvPr id="198" name="Google Shape;198;g1531bd8cc26b0415_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199" name="Google Shape;199;g1531bd8cc26b0415_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00" name="Google Shape;200;g1531bd8cc26b0415_0"/>
          <p:cNvSpPr txBox="1"/>
          <p:nvPr>
            <p:ph idx="1" type="body"/>
          </p:nvPr>
        </p:nvSpPr>
        <p:spPr>
          <a:xfrm>
            <a:off x="4809575" y="777875"/>
            <a:ext cx="4282800" cy="3386700"/>
          </a:xfrm>
          <a:prstGeom prst="rect">
            <a:avLst/>
          </a:prstGeom>
          <a:noFill/>
          <a:ln>
            <a:noFill/>
          </a:ln>
        </p:spPr>
        <p:txBody>
          <a:bodyPr anchorCtr="0" anchor="t" bIns="45700" lIns="180000" spcFirstLastPara="1" rIns="91425" wrap="square" tIns="45700">
            <a:normAutofit/>
          </a:bodyPr>
          <a:lstStyle/>
          <a:p>
            <a:pPr indent="0" lvl="0" marL="0" rtl="0" algn="l">
              <a:spcBef>
                <a:spcPts val="0"/>
              </a:spcBef>
              <a:spcAft>
                <a:spcPts val="0"/>
              </a:spcAft>
              <a:buNone/>
            </a:pPr>
            <a:r>
              <a:rPr b="1" lang="fr-FR"/>
              <a:t>Cancer Diagnosis</a:t>
            </a:r>
            <a:endParaRPr b="1"/>
          </a:p>
          <a:p>
            <a:pPr indent="-331470" lvl="0" marL="457200" rtl="0" algn="l">
              <a:spcBef>
                <a:spcPts val="0"/>
              </a:spcBef>
              <a:spcAft>
                <a:spcPts val="0"/>
              </a:spcAft>
              <a:buSzPts val="1620"/>
              <a:buChar char="▪"/>
            </a:pPr>
            <a:r>
              <a:rPr lang="fr-FR"/>
              <a:t>Defines tumor boundaries</a:t>
            </a:r>
            <a:endParaRPr/>
          </a:p>
          <a:p>
            <a:pPr indent="0" lvl="0" marL="457200" rtl="0" algn="l">
              <a:spcBef>
                <a:spcPts val="0"/>
              </a:spcBef>
              <a:spcAft>
                <a:spcPts val="0"/>
              </a:spcAft>
              <a:buNone/>
            </a:pPr>
            <a:r>
              <a:t/>
            </a:r>
            <a:endParaRPr/>
          </a:p>
          <a:p>
            <a:pPr indent="-331470" lvl="0" marL="457200" rtl="0" algn="l">
              <a:spcBef>
                <a:spcPts val="0"/>
              </a:spcBef>
              <a:spcAft>
                <a:spcPts val="0"/>
              </a:spcAft>
              <a:buSzPts val="1620"/>
              <a:buChar char="▪"/>
            </a:pPr>
            <a:r>
              <a:rPr lang="fr-FR"/>
              <a:t>Defines tumor stage</a:t>
            </a:r>
            <a:endParaRPr/>
          </a:p>
          <a:p>
            <a:pPr indent="0" lvl="0" marL="45720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a:p>
        </p:txBody>
      </p:sp>
      <p:pic>
        <p:nvPicPr>
          <p:cNvPr id="201" name="Google Shape;201;g1531bd8cc26b0415_0"/>
          <p:cNvPicPr preferRelativeResize="0"/>
          <p:nvPr/>
        </p:nvPicPr>
        <p:blipFill>
          <a:blip r:embed="rId3">
            <a:alphaModFix/>
          </a:blip>
          <a:stretch>
            <a:fillRect/>
          </a:stretch>
        </p:blipFill>
        <p:spPr>
          <a:xfrm>
            <a:off x="5363413" y="2080163"/>
            <a:ext cx="2519025" cy="2519025"/>
          </a:xfrm>
          <a:prstGeom prst="rect">
            <a:avLst/>
          </a:prstGeom>
          <a:noFill/>
          <a:ln>
            <a:noFill/>
          </a:ln>
        </p:spPr>
      </p:pic>
      <p:sp>
        <p:nvSpPr>
          <p:cNvPr id="202" name="Google Shape;202;g1531bd8cc26b0415_0"/>
          <p:cNvSpPr txBox="1"/>
          <p:nvPr/>
        </p:nvSpPr>
        <p:spPr>
          <a:xfrm>
            <a:off x="5363425" y="45225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u="sng">
                <a:solidFill>
                  <a:schemeClr val="hlink"/>
                </a:solidFill>
                <a:hlinkClick r:id="rId4"/>
              </a:rPr>
              <a:t>https://www.cancer.gov/rare-brain-spine-tumor/tumors/diffuse-midline-gliomas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5036b07fc5_0_0"/>
          <p:cNvSpPr txBox="1"/>
          <p:nvPr>
            <p:ph idx="1" type="body"/>
          </p:nvPr>
        </p:nvSpPr>
        <p:spPr>
          <a:xfrm>
            <a:off x="904875" y="1563688"/>
            <a:ext cx="77265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115000"/>
              </a:lnSpc>
              <a:spcBef>
                <a:spcPts val="0"/>
              </a:spcBef>
              <a:spcAft>
                <a:spcPts val="0"/>
              </a:spcAft>
              <a:buSzPts val="1620"/>
              <a:buChar char="▪"/>
            </a:pPr>
            <a:r>
              <a:rPr lang="fr-FR"/>
              <a:t>MRI uses magnetic fields and radio waves to create detailed images</a:t>
            </a:r>
            <a:endParaRPr/>
          </a:p>
          <a:p>
            <a:pPr indent="0" lvl="0" marL="457200" rtl="0" algn="l">
              <a:lnSpc>
                <a:spcPct val="115000"/>
              </a:lnSpc>
              <a:spcBef>
                <a:spcPts val="0"/>
              </a:spcBef>
              <a:spcAft>
                <a:spcPts val="0"/>
              </a:spcAft>
              <a:buNone/>
            </a:pPr>
            <a:r>
              <a:t/>
            </a:r>
            <a:endParaRPr/>
          </a:p>
          <a:p>
            <a:pPr indent="-331470" lvl="0" marL="457200" rtl="0" algn="l">
              <a:lnSpc>
                <a:spcPct val="115000"/>
              </a:lnSpc>
              <a:spcBef>
                <a:spcPts val="0"/>
              </a:spcBef>
              <a:spcAft>
                <a:spcPts val="0"/>
              </a:spcAft>
              <a:buSzPts val="1620"/>
              <a:buChar char="▪"/>
            </a:pPr>
            <a:r>
              <a:rPr lang="fr-FR"/>
              <a:t>Hydrogen atoms in water are key for detecting tissues</a:t>
            </a:r>
            <a:endParaRPr/>
          </a:p>
          <a:p>
            <a:pPr indent="0" lvl="0" marL="457200" rtl="0" algn="l">
              <a:lnSpc>
                <a:spcPct val="115000"/>
              </a:lnSpc>
              <a:spcBef>
                <a:spcPts val="0"/>
              </a:spcBef>
              <a:spcAft>
                <a:spcPts val="0"/>
              </a:spcAft>
              <a:buNone/>
            </a:pPr>
            <a:r>
              <a:t/>
            </a:r>
            <a:endParaRPr/>
          </a:p>
          <a:p>
            <a:pPr indent="-331470" lvl="0" marL="457200" rtl="0" algn="l">
              <a:lnSpc>
                <a:spcPct val="115000"/>
              </a:lnSpc>
              <a:spcBef>
                <a:spcPts val="0"/>
              </a:spcBef>
              <a:spcAft>
                <a:spcPts val="0"/>
              </a:spcAft>
              <a:buSzPts val="1620"/>
              <a:buChar char="▪"/>
            </a:pPr>
            <a:r>
              <a:rPr lang="fr-FR"/>
              <a:t>MRI is non-invasive and avoids ionizing radiation</a:t>
            </a:r>
            <a:endParaRPr/>
          </a:p>
          <a:p>
            <a:pPr indent="0" lvl="0" marL="457200" rtl="0" algn="l">
              <a:lnSpc>
                <a:spcPct val="115000"/>
              </a:lnSpc>
              <a:spcBef>
                <a:spcPts val="0"/>
              </a:spcBef>
              <a:spcAft>
                <a:spcPts val="0"/>
              </a:spcAft>
              <a:buNone/>
            </a:pPr>
            <a:r>
              <a:t/>
            </a:r>
            <a:endParaRPr/>
          </a:p>
          <a:p>
            <a:pPr indent="-331470" lvl="0" marL="457200" rtl="0" algn="l">
              <a:lnSpc>
                <a:spcPct val="115000"/>
              </a:lnSpc>
              <a:spcBef>
                <a:spcPts val="0"/>
              </a:spcBef>
              <a:spcAft>
                <a:spcPts val="0"/>
              </a:spcAft>
              <a:buSzPts val="1620"/>
              <a:buChar char="▪"/>
            </a:pPr>
            <a:r>
              <a:rPr lang="fr-FR"/>
              <a:t>Essential for brain, spine, cancer diagnosis, and surgical planning</a:t>
            </a:r>
            <a:endParaRPr/>
          </a:p>
          <a:p>
            <a:pPr indent="0" lvl="0" marL="914400" rtl="0" algn="l">
              <a:lnSpc>
                <a:spcPct val="90000"/>
              </a:lnSpc>
              <a:spcBef>
                <a:spcPts val="0"/>
              </a:spcBef>
              <a:spcAft>
                <a:spcPts val="0"/>
              </a:spcAft>
              <a:buNone/>
            </a:pPr>
            <a:r>
              <a:t/>
            </a:r>
            <a:endParaRPr/>
          </a:p>
        </p:txBody>
      </p:sp>
      <p:sp>
        <p:nvSpPr>
          <p:cNvPr id="208" name="Google Shape;208;g35036b07fc5_0_0"/>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Summary</a:t>
            </a:r>
            <a:endParaRPr/>
          </a:p>
          <a:p>
            <a:pPr indent="0" lvl="0" marL="0" rtl="0" algn="l">
              <a:lnSpc>
                <a:spcPct val="90000"/>
              </a:lnSpc>
              <a:spcBef>
                <a:spcPts val="0"/>
              </a:spcBef>
              <a:spcAft>
                <a:spcPts val="0"/>
              </a:spcAft>
              <a:buClr>
                <a:schemeClr val="dk1"/>
              </a:buClr>
              <a:buSzPts val="3200"/>
              <a:buFont typeface="Libre Franklin"/>
              <a:buNone/>
            </a:pPr>
            <a:r>
              <a:t/>
            </a:r>
            <a:endParaRPr/>
          </a:p>
        </p:txBody>
      </p:sp>
      <p:sp>
        <p:nvSpPr>
          <p:cNvPr id="209" name="Google Shape;209;g35036b07fc5_0_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210" name="Google Shape;210;g35036b07fc5_0_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2019-04-02T06:24:35Z</dcterms:created>
  <dc:creator>Utilisateur Microsoft Office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